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Lst>
  <p:sldSz cx="7556500" cy="10693400"/>
  <p:notesSz cx="6858000" cy="9144000"/>
  <p:embeddedFontLst>
    <p:embeddedFont>
      <p:font typeface="Solomon Sans" charset="1" panose="02000000000000000000"/>
      <p:regular r:id="rId17"/>
    </p:embeddedFont>
    <p:embeddedFont>
      <p:font typeface="Poppins" charset="1" panose="00000500000000000000"/>
      <p:regular r:id="rId18"/>
    </p:embeddedFont>
    <p:embeddedFont>
      <p:font typeface="Droid Serif" charset="1" panose="02020600060500020200"/>
      <p:regular r:id="rId19"/>
    </p:embeddedFont>
    <p:embeddedFont>
      <p:font typeface="Solomon Sans Bold" charset="1" panose="02000000000000000000"/>
      <p:regular r:id="rId20"/>
    </p:embeddedFont>
    <p:embeddedFont>
      <p:font typeface="Poppins Bold" charset="1" panose="00000800000000000000"/>
      <p:regular r:id="rId21"/>
    </p:embeddedFont>
    <p:embeddedFont>
      <p:font typeface="Arimo Bold" charset="1" panose="020B0704020202020204"/>
      <p:regular r:id="rId22"/>
    </p:embeddedFont>
    <p:embeddedFont>
      <p:font typeface="Arimo" charset="1" panose="020B0604020202020204"/>
      <p:regular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fonts/font17.fntdata" Type="http://schemas.openxmlformats.org/officeDocument/2006/relationships/font"/><Relationship Id="rId18" Target="fonts/font18.fntdata" Type="http://schemas.openxmlformats.org/officeDocument/2006/relationships/font"/><Relationship Id="rId19" Target="fonts/font19.fntdata" Type="http://schemas.openxmlformats.org/officeDocument/2006/relationships/font"/><Relationship Id="rId2" Target="presProps.xml" Type="http://schemas.openxmlformats.org/officeDocument/2006/relationships/presProps"/><Relationship Id="rId20" Target="fonts/font20.fntdata" Type="http://schemas.openxmlformats.org/officeDocument/2006/relationships/font"/><Relationship Id="rId21" Target="fonts/font21.fntdata" Type="http://schemas.openxmlformats.org/officeDocument/2006/relationships/font"/><Relationship Id="rId22" Target="fonts/font22.fntdata" Type="http://schemas.openxmlformats.org/officeDocument/2006/relationships/font"/><Relationship Id="rId23" Target="fonts/font23.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 Id="rId3" Target="../media/image3.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524102" y="592945"/>
            <a:ext cx="6528939" cy="9662880"/>
            <a:chOff x="0" y="0"/>
            <a:chExt cx="2339824" cy="3462958"/>
          </a:xfrm>
        </p:grpSpPr>
        <p:sp>
          <p:nvSpPr>
            <p:cNvPr name="Freeform 3" id="3"/>
            <p:cNvSpPr/>
            <p:nvPr/>
          </p:nvSpPr>
          <p:spPr>
            <a:xfrm flipH="false" flipV="false" rot="0">
              <a:off x="0" y="0"/>
              <a:ext cx="2339824" cy="3462958"/>
            </a:xfrm>
            <a:custGeom>
              <a:avLst/>
              <a:gdLst/>
              <a:ahLst/>
              <a:cxnLst/>
              <a:rect r="r" b="b" t="t" l="l"/>
              <a:pathLst>
                <a:path h="3462958" w="2339824">
                  <a:moveTo>
                    <a:pt x="0" y="0"/>
                  </a:moveTo>
                  <a:lnTo>
                    <a:pt x="2339824" y="0"/>
                  </a:lnTo>
                  <a:lnTo>
                    <a:pt x="2339824" y="3462958"/>
                  </a:lnTo>
                  <a:lnTo>
                    <a:pt x="0" y="3462958"/>
                  </a:lnTo>
                  <a:close/>
                </a:path>
              </a:pathLst>
            </a:custGeom>
            <a:ln w="19050" cap="sq">
              <a:solidFill>
                <a:srgbClr val="16423C"/>
              </a:solidFill>
              <a:prstDash val="solid"/>
              <a:miter/>
            </a:ln>
          </p:spPr>
        </p:sp>
        <p:sp>
          <p:nvSpPr>
            <p:cNvPr name="TextBox 4" id="4"/>
            <p:cNvSpPr txBox="true"/>
            <p:nvPr/>
          </p:nvSpPr>
          <p:spPr>
            <a:xfrm>
              <a:off x="0" y="-47625"/>
              <a:ext cx="2339824" cy="3510583"/>
            </a:xfrm>
            <a:prstGeom prst="rect">
              <a:avLst/>
            </a:prstGeom>
          </p:spPr>
          <p:txBody>
            <a:bodyPr anchor="ctr" rtlCol="false" tIns="50800" lIns="50800" bIns="50800" rIns="50800"/>
            <a:lstStyle/>
            <a:p>
              <a:pPr algn="ctr">
                <a:lnSpc>
                  <a:spcPts val="1960"/>
                </a:lnSpc>
              </a:pPr>
            </a:p>
          </p:txBody>
        </p:sp>
      </p:grpSp>
      <p:grpSp>
        <p:nvGrpSpPr>
          <p:cNvPr name="Group 5" id="5"/>
          <p:cNvGrpSpPr/>
          <p:nvPr/>
        </p:nvGrpSpPr>
        <p:grpSpPr>
          <a:xfrm rot="0">
            <a:off x="4788134" y="0"/>
            <a:ext cx="1870445" cy="2268000"/>
            <a:chOff x="0" y="0"/>
            <a:chExt cx="670325" cy="812800"/>
          </a:xfrm>
        </p:grpSpPr>
        <p:sp>
          <p:nvSpPr>
            <p:cNvPr name="Freeform 6" id="6"/>
            <p:cNvSpPr/>
            <p:nvPr/>
          </p:nvSpPr>
          <p:spPr>
            <a:xfrm flipH="false" flipV="false" rot="0">
              <a:off x="0" y="0"/>
              <a:ext cx="670325" cy="812800"/>
            </a:xfrm>
            <a:custGeom>
              <a:avLst/>
              <a:gdLst/>
              <a:ahLst/>
              <a:cxnLst/>
              <a:rect r="r" b="b" t="t" l="l"/>
              <a:pathLst>
                <a:path h="812800" w="670325">
                  <a:moveTo>
                    <a:pt x="0" y="0"/>
                  </a:moveTo>
                  <a:lnTo>
                    <a:pt x="670325" y="0"/>
                  </a:lnTo>
                  <a:lnTo>
                    <a:pt x="670325" y="812800"/>
                  </a:lnTo>
                  <a:lnTo>
                    <a:pt x="0" y="812800"/>
                  </a:lnTo>
                  <a:close/>
                </a:path>
              </a:pathLst>
            </a:custGeom>
            <a:solidFill>
              <a:srgbClr val="16423C"/>
            </a:solidFill>
          </p:spPr>
        </p:sp>
        <p:sp>
          <p:nvSpPr>
            <p:cNvPr name="TextBox 7" id="7"/>
            <p:cNvSpPr txBox="true"/>
            <p:nvPr/>
          </p:nvSpPr>
          <p:spPr>
            <a:xfrm>
              <a:off x="0" y="-47625"/>
              <a:ext cx="670325" cy="860425"/>
            </a:xfrm>
            <a:prstGeom prst="rect">
              <a:avLst/>
            </a:prstGeom>
          </p:spPr>
          <p:txBody>
            <a:bodyPr anchor="ctr" rtlCol="false" tIns="50800" lIns="50800" bIns="50800" rIns="50800"/>
            <a:lstStyle/>
            <a:p>
              <a:pPr algn="ctr">
                <a:lnSpc>
                  <a:spcPts val="1960"/>
                </a:lnSpc>
              </a:pPr>
            </a:p>
          </p:txBody>
        </p:sp>
      </p:grpSp>
      <p:sp>
        <p:nvSpPr>
          <p:cNvPr name="AutoShape 8" id="8"/>
          <p:cNvSpPr/>
          <p:nvPr/>
        </p:nvSpPr>
        <p:spPr>
          <a:xfrm>
            <a:off x="901421" y="2451921"/>
            <a:ext cx="5757157" cy="0"/>
          </a:xfrm>
          <a:prstGeom prst="line">
            <a:avLst/>
          </a:prstGeom>
          <a:ln cap="flat" w="19050">
            <a:solidFill>
              <a:srgbClr val="16423C"/>
            </a:solidFill>
            <a:prstDash val="solid"/>
            <a:headEnd type="none" len="sm" w="sm"/>
            <a:tailEnd type="none" len="sm" w="sm"/>
          </a:ln>
        </p:spPr>
      </p:sp>
      <p:grpSp>
        <p:nvGrpSpPr>
          <p:cNvPr name="Group 9" id="9"/>
          <p:cNvGrpSpPr/>
          <p:nvPr/>
        </p:nvGrpSpPr>
        <p:grpSpPr>
          <a:xfrm rot="0">
            <a:off x="901421" y="3104506"/>
            <a:ext cx="5757157" cy="1275384"/>
            <a:chOff x="0" y="0"/>
            <a:chExt cx="2063235" cy="457069"/>
          </a:xfrm>
        </p:grpSpPr>
        <p:sp>
          <p:nvSpPr>
            <p:cNvPr name="Freeform 10" id="10"/>
            <p:cNvSpPr/>
            <p:nvPr/>
          </p:nvSpPr>
          <p:spPr>
            <a:xfrm flipH="false" flipV="false" rot="0">
              <a:off x="0" y="0"/>
              <a:ext cx="2063235" cy="457069"/>
            </a:xfrm>
            <a:custGeom>
              <a:avLst/>
              <a:gdLst/>
              <a:ahLst/>
              <a:cxnLst/>
              <a:rect r="r" b="b" t="t" l="l"/>
              <a:pathLst>
                <a:path h="457069" w="2063235">
                  <a:moveTo>
                    <a:pt x="0" y="0"/>
                  </a:moveTo>
                  <a:lnTo>
                    <a:pt x="2063235" y="0"/>
                  </a:lnTo>
                  <a:lnTo>
                    <a:pt x="2063235" y="457069"/>
                  </a:lnTo>
                  <a:lnTo>
                    <a:pt x="0" y="457069"/>
                  </a:lnTo>
                  <a:close/>
                </a:path>
              </a:pathLst>
            </a:custGeom>
            <a:ln w="19050" cap="sq">
              <a:solidFill>
                <a:srgbClr val="16423C"/>
              </a:solidFill>
              <a:prstDash val="solid"/>
              <a:miter/>
            </a:ln>
          </p:spPr>
        </p:sp>
        <p:sp>
          <p:nvSpPr>
            <p:cNvPr name="TextBox 11" id="11"/>
            <p:cNvSpPr txBox="true"/>
            <p:nvPr/>
          </p:nvSpPr>
          <p:spPr>
            <a:xfrm>
              <a:off x="0" y="0"/>
              <a:ext cx="2063235" cy="457069"/>
            </a:xfrm>
            <a:prstGeom prst="rect">
              <a:avLst/>
            </a:prstGeom>
          </p:spPr>
          <p:txBody>
            <a:bodyPr anchor="ctr" rtlCol="false" tIns="50800" lIns="50800" bIns="50800" rIns="50800"/>
            <a:lstStyle/>
            <a:p>
              <a:pPr algn="ctr">
                <a:lnSpc>
                  <a:spcPts val="1732"/>
                </a:lnSpc>
              </a:pPr>
            </a:p>
          </p:txBody>
        </p:sp>
      </p:grpSp>
      <p:grpSp>
        <p:nvGrpSpPr>
          <p:cNvPr name="Group 12" id="12"/>
          <p:cNvGrpSpPr/>
          <p:nvPr/>
        </p:nvGrpSpPr>
        <p:grpSpPr>
          <a:xfrm rot="0">
            <a:off x="909993" y="3104506"/>
            <a:ext cx="5757157" cy="489267"/>
            <a:chOff x="0" y="0"/>
            <a:chExt cx="2063235" cy="175342"/>
          </a:xfrm>
        </p:grpSpPr>
        <p:sp>
          <p:nvSpPr>
            <p:cNvPr name="Freeform 13" id="13"/>
            <p:cNvSpPr/>
            <p:nvPr/>
          </p:nvSpPr>
          <p:spPr>
            <a:xfrm flipH="false" flipV="false" rot="0">
              <a:off x="0" y="0"/>
              <a:ext cx="2063235" cy="175342"/>
            </a:xfrm>
            <a:custGeom>
              <a:avLst/>
              <a:gdLst/>
              <a:ahLst/>
              <a:cxnLst/>
              <a:rect r="r" b="b" t="t" l="l"/>
              <a:pathLst>
                <a:path h="175342" w="2063235">
                  <a:moveTo>
                    <a:pt x="0" y="0"/>
                  </a:moveTo>
                  <a:lnTo>
                    <a:pt x="2063235" y="0"/>
                  </a:lnTo>
                  <a:lnTo>
                    <a:pt x="2063235" y="175342"/>
                  </a:lnTo>
                  <a:lnTo>
                    <a:pt x="0" y="175342"/>
                  </a:lnTo>
                  <a:close/>
                </a:path>
              </a:pathLst>
            </a:custGeom>
            <a:ln w="19050" cap="sq">
              <a:solidFill>
                <a:srgbClr val="16423C"/>
              </a:solidFill>
              <a:prstDash val="solid"/>
              <a:miter/>
            </a:ln>
          </p:spPr>
        </p:sp>
        <p:sp>
          <p:nvSpPr>
            <p:cNvPr name="TextBox 14" id="14"/>
            <p:cNvSpPr txBox="true"/>
            <p:nvPr/>
          </p:nvSpPr>
          <p:spPr>
            <a:xfrm>
              <a:off x="0" y="0"/>
              <a:ext cx="2063235" cy="175342"/>
            </a:xfrm>
            <a:prstGeom prst="rect">
              <a:avLst/>
            </a:prstGeom>
          </p:spPr>
          <p:txBody>
            <a:bodyPr anchor="ctr" rtlCol="false" tIns="50800" lIns="50800" bIns="50800" rIns="50800"/>
            <a:lstStyle/>
            <a:p>
              <a:pPr algn="ctr">
                <a:lnSpc>
                  <a:spcPts val="1732"/>
                </a:lnSpc>
              </a:pPr>
            </a:p>
          </p:txBody>
        </p:sp>
      </p:grpSp>
      <p:grpSp>
        <p:nvGrpSpPr>
          <p:cNvPr name="Group 15" id="15"/>
          <p:cNvGrpSpPr/>
          <p:nvPr/>
        </p:nvGrpSpPr>
        <p:grpSpPr>
          <a:xfrm rot="0">
            <a:off x="869394" y="5158796"/>
            <a:ext cx="5757157" cy="351313"/>
            <a:chOff x="0" y="0"/>
            <a:chExt cx="2063235" cy="125903"/>
          </a:xfrm>
        </p:grpSpPr>
        <p:sp>
          <p:nvSpPr>
            <p:cNvPr name="Freeform 16" id="16"/>
            <p:cNvSpPr/>
            <p:nvPr/>
          </p:nvSpPr>
          <p:spPr>
            <a:xfrm flipH="false" flipV="false" rot="0">
              <a:off x="0" y="0"/>
              <a:ext cx="2063235" cy="125903"/>
            </a:xfrm>
            <a:custGeom>
              <a:avLst/>
              <a:gdLst/>
              <a:ahLst/>
              <a:cxnLst/>
              <a:rect r="r" b="b" t="t" l="l"/>
              <a:pathLst>
                <a:path h="125903" w="2063235">
                  <a:moveTo>
                    <a:pt x="0" y="0"/>
                  </a:moveTo>
                  <a:lnTo>
                    <a:pt x="2063235" y="0"/>
                  </a:lnTo>
                  <a:lnTo>
                    <a:pt x="2063235" y="125903"/>
                  </a:lnTo>
                  <a:lnTo>
                    <a:pt x="0" y="125903"/>
                  </a:lnTo>
                  <a:close/>
                </a:path>
              </a:pathLst>
            </a:custGeom>
            <a:ln w="19050" cap="sq">
              <a:solidFill>
                <a:srgbClr val="16423C"/>
              </a:solidFill>
              <a:prstDash val="solid"/>
              <a:miter/>
            </a:ln>
          </p:spPr>
        </p:sp>
        <p:sp>
          <p:nvSpPr>
            <p:cNvPr name="TextBox 17" id="17"/>
            <p:cNvSpPr txBox="true"/>
            <p:nvPr/>
          </p:nvSpPr>
          <p:spPr>
            <a:xfrm>
              <a:off x="0" y="0"/>
              <a:ext cx="2063235" cy="125903"/>
            </a:xfrm>
            <a:prstGeom prst="rect">
              <a:avLst/>
            </a:prstGeom>
          </p:spPr>
          <p:txBody>
            <a:bodyPr anchor="ctr" rtlCol="false" tIns="50800" lIns="50800" bIns="50800" rIns="50800"/>
            <a:lstStyle/>
            <a:p>
              <a:pPr algn="ctr">
                <a:lnSpc>
                  <a:spcPts val="1732"/>
                </a:lnSpc>
              </a:pPr>
            </a:p>
          </p:txBody>
        </p:sp>
      </p:grpSp>
      <p:grpSp>
        <p:nvGrpSpPr>
          <p:cNvPr name="Group 18" id="18"/>
          <p:cNvGrpSpPr/>
          <p:nvPr/>
        </p:nvGrpSpPr>
        <p:grpSpPr>
          <a:xfrm rot="0">
            <a:off x="869394" y="6267234"/>
            <a:ext cx="5757157" cy="765333"/>
            <a:chOff x="0" y="0"/>
            <a:chExt cx="2063235" cy="274278"/>
          </a:xfrm>
        </p:grpSpPr>
        <p:sp>
          <p:nvSpPr>
            <p:cNvPr name="Freeform 19" id="19"/>
            <p:cNvSpPr/>
            <p:nvPr/>
          </p:nvSpPr>
          <p:spPr>
            <a:xfrm flipH="false" flipV="false" rot="0">
              <a:off x="0" y="0"/>
              <a:ext cx="2063235" cy="274278"/>
            </a:xfrm>
            <a:custGeom>
              <a:avLst/>
              <a:gdLst/>
              <a:ahLst/>
              <a:cxnLst/>
              <a:rect r="r" b="b" t="t" l="l"/>
              <a:pathLst>
                <a:path h="274278" w="2063235">
                  <a:moveTo>
                    <a:pt x="0" y="0"/>
                  </a:moveTo>
                  <a:lnTo>
                    <a:pt x="2063235" y="0"/>
                  </a:lnTo>
                  <a:lnTo>
                    <a:pt x="2063235" y="274278"/>
                  </a:lnTo>
                  <a:lnTo>
                    <a:pt x="0" y="274278"/>
                  </a:lnTo>
                  <a:close/>
                </a:path>
              </a:pathLst>
            </a:custGeom>
            <a:ln w="19050" cap="sq">
              <a:solidFill>
                <a:srgbClr val="16423C"/>
              </a:solidFill>
              <a:prstDash val="solid"/>
              <a:miter/>
            </a:ln>
          </p:spPr>
        </p:sp>
        <p:sp>
          <p:nvSpPr>
            <p:cNvPr name="TextBox 20" id="20"/>
            <p:cNvSpPr txBox="true"/>
            <p:nvPr/>
          </p:nvSpPr>
          <p:spPr>
            <a:xfrm>
              <a:off x="0" y="0"/>
              <a:ext cx="2063235" cy="274278"/>
            </a:xfrm>
            <a:prstGeom prst="rect">
              <a:avLst/>
            </a:prstGeom>
          </p:spPr>
          <p:txBody>
            <a:bodyPr anchor="ctr" rtlCol="false" tIns="50800" lIns="50800" bIns="50800" rIns="50800"/>
            <a:lstStyle/>
            <a:p>
              <a:pPr algn="ctr">
                <a:lnSpc>
                  <a:spcPts val="1732"/>
                </a:lnSpc>
              </a:pPr>
            </a:p>
          </p:txBody>
        </p:sp>
      </p:grpSp>
      <p:grpSp>
        <p:nvGrpSpPr>
          <p:cNvPr name="Group 21" id="21"/>
          <p:cNvGrpSpPr/>
          <p:nvPr/>
        </p:nvGrpSpPr>
        <p:grpSpPr>
          <a:xfrm rot="0">
            <a:off x="909993" y="7217306"/>
            <a:ext cx="5757157" cy="835580"/>
            <a:chOff x="0" y="0"/>
            <a:chExt cx="2063235" cy="299453"/>
          </a:xfrm>
        </p:grpSpPr>
        <p:sp>
          <p:nvSpPr>
            <p:cNvPr name="Freeform 22" id="22"/>
            <p:cNvSpPr/>
            <p:nvPr/>
          </p:nvSpPr>
          <p:spPr>
            <a:xfrm flipH="false" flipV="false" rot="0">
              <a:off x="0" y="0"/>
              <a:ext cx="2063235" cy="299453"/>
            </a:xfrm>
            <a:custGeom>
              <a:avLst/>
              <a:gdLst/>
              <a:ahLst/>
              <a:cxnLst/>
              <a:rect r="r" b="b" t="t" l="l"/>
              <a:pathLst>
                <a:path h="299453" w="2063235">
                  <a:moveTo>
                    <a:pt x="0" y="0"/>
                  </a:moveTo>
                  <a:lnTo>
                    <a:pt x="2063235" y="0"/>
                  </a:lnTo>
                  <a:lnTo>
                    <a:pt x="2063235" y="299453"/>
                  </a:lnTo>
                  <a:lnTo>
                    <a:pt x="0" y="299453"/>
                  </a:lnTo>
                  <a:close/>
                </a:path>
              </a:pathLst>
            </a:custGeom>
            <a:ln w="19050" cap="sq">
              <a:solidFill>
                <a:srgbClr val="16423C"/>
              </a:solidFill>
              <a:prstDash val="solid"/>
              <a:miter/>
            </a:ln>
          </p:spPr>
        </p:sp>
        <p:sp>
          <p:nvSpPr>
            <p:cNvPr name="TextBox 23" id="23"/>
            <p:cNvSpPr txBox="true"/>
            <p:nvPr/>
          </p:nvSpPr>
          <p:spPr>
            <a:xfrm>
              <a:off x="0" y="0"/>
              <a:ext cx="2063235" cy="299453"/>
            </a:xfrm>
            <a:prstGeom prst="rect">
              <a:avLst/>
            </a:prstGeom>
          </p:spPr>
          <p:txBody>
            <a:bodyPr anchor="ctr" rtlCol="false" tIns="50800" lIns="50800" bIns="50800" rIns="50800"/>
            <a:lstStyle/>
            <a:p>
              <a:pPr algn="ctr">
                <a:lnSpc>
                  <a:spcPts val="1732"/>
                </a:lnSpc>
              </a:pPr>
            </a:p>
          </p:txBody>
        </p:sp>
      </p:grpSp>
      <p:grpSp>
        <p:nvGrpSpPr>
          <p:cNvPr name="Group 24" id="24"/>
          <p:cNvGrpSpPr/>
          <p:nvPr/>
        </p:nvGrpSpPr>
        <p:grpSpPr>
          <a:xfrm rot="0">
            <a:off x="909993" y="8518388"/>
            <a:ext cx="5757157" cy="873045"/>
            <a:chOff x="0" y="0"/>
            <a:chExt cx="2063235" cy="312880"/>
          </a:xfrm>
        </p:grpSpPr>
        <p:sp>
          <p:nvSpPr>
            <p:cNvPr name="Freeform 25" id="25"/>
            <p:cNvSpPr/>
            <p:nvPr/>
          </p:nvSpPr>
          <p:spPr>
            <a:xfrm flipH="false" flipV="false" rot="0">
              <a:off x="0" y="0"/>
              <a:ext cx="2063235" cy="312880"/>
            </a:xfrm>
            <a:custGeom>
              <a:avLst/>
              <a:gdLst/>
              <a:ahLst/>
              <a:cxnLst/>
              <a:rect r="r" b="b" t="t" l="l"/>
              <a:pathLst>
                <a:path h="312880" w="2063235">
                  <a:moveTo>
                    <a:pt x="0" y="0"/>
                  </a:moveTo>
                  <a:lnTo>
                    <a:pt x="2063235" y="0"/>
                  </a:lnTo>
                  <a:lnTo>
                    <a:pt x="2063235" y="312880"/>
                  </a:lnTo>
                  <a:lnTo>
                    <a:pt x="0" y="312880"/>
                  </a:lnTo>
                  <a:close/>
                </a:path>
              </a:pathLst>
            </a:custGeom>
            <a:ln w="19050" cap="sq">
              <a:solidFill>
                <a:srgbClr val="16423C"/>
              </a:solidFill>
              <a:prstDash val="solid"/>
              <a:miter/>
            </a:ln>
          </p:spPr>
        </p:sp>
        <p:sp>
          <p:nvSpPr>
            <p:cNvPr name="TextBox 26" id="26"/>
            <p:cNvSpPr txBox="true"/>
            <p:nvPr/>
          </p:nvSpPr>
          <p:spPr>
            <a:xfrm>
              <a:off x="0" y="0"/>
              <a:ext cx="2063235" cy="312880"/>
            </a:xfrm>
            <a:prstGeom prst="rect">
              <a:avLst/>
            </a:prstGeom>
          </p:spPr>
          <p:txBody>
            <a:bodyPr anchor="ctr" rtlCol="false" tIns="50800" lIns="50800" bIns="50800" rIns="50800"/>
            <a:lstStyle/>
            <a:p>
              <a:pPr algn="ctr">
                <a:lnSpc>
                  <a:spcPts val="1732"/>
                </a:lnSpc>
              </a:pPr>
            </a:p>
          </p:txBody>
        </p:sp>
      </p:grpSp>
      <p:grpSp>
        <p:nvGrpSpPr>
          <p:cNvPr name="Group 27" id="27"/>
          <p:cNvGrpSpPr/>
          <p:nvPr/>
        </p:nvGrpSpPr>
        <p:grpSpPr>
          <a:xfrm rot="0">
            <a:off x="869394" y="5559243"/>
            <a:ext cx="5757157" cy="351313"/>
            <a:chOff x="0" y="0"/>
            <a:chExt cx="2063235" cy="125903"/>
          </a:xfrm>
        </p:grpSpPr>
        <p:sp>
          <p:nvSpPr>
            <p:cNvPr name="Freeform 28" id="28"/>
            <p:cNvSpPr/>
            <p:nvPr/>
          </p:nvSpPr>
          <p:spPr>
            <a:xfrm flipH="false" flipV="false" rot="0">
              <a:off x="0" y="0"/>
              <a:ext cx="2063235" cy="125903"/>
            </a:xfrm>
            <a:custGeom>
              <a:avLst/>
              <a:gdLst/>
              <a:ahLst/>
              <a:cxnLst/>
              <a:rect r="r" b="b" t="t" l="l"/>
              <a:pathLst>
                <a:path h="125903" w="2063235">
                  <a:moveTo>
                    <a:pt x="0" y="0"/>
                  </a:moveTo>
                  <a:lnTo>
                    <a:pt x="2063235" y="0"/>
                  </a:lnTo>
                  <a:lnTo>
                    <a:pt x="2063235" y="125903"/>
                  </a:lnTo>
                  <a:lnTo>
                    <a:pt x="0" y="125903"/>
                  </a:lnTo>
                  <a:close/>
                </a:path>
              </a:pathLst>
            </a:custGeom>
            <a:ln w="19050" cap="sq">
              <a:solidFill>
                <a:srgbClr val="16423C"/>
              </a:solidFill>
              <a:prstDash val="solid"/>
              <a:miter/>
            </a:ln>
          </p:spPr>
        </p:sp>
        <p:sp>
          <p:nvSpPr>
            <p:cNvPr name="TextBox 29" id="29"/>
            <p:cNvSpPr txBox="true"/>
            <p:nvPr/>
          </p:nvSpPr>
          <p:spPr>
            <a:xfrm>
              <a:off x="0" y="0"/>
              <a:ext cx="2063235" cy="125903"/>
            </a:xfrm>
            <a:prstGeom prst="rect">
              <a:avLst/>
            </a:prstGeom>
          </p:spPr>
          <p:txBody>
            <a:bodyPr anchor="ctr" rtlCol="false" tIns="50800" lIns="50800" bIns="50800" rIns="50800"/>
            <a:lstStyle/>
            <a:p>
              <a:pPr algn="ctr">
                <a:lnSpc>
                  <a:spcPts val="1732"/>
                </a:lnSpc>
              </a:pPr>
            </a:p>
          </p:txBody>
        </p:sp>
      </p:grpSp>
      <p:grpSp>
        <p:nvGrpSpPr>
          <p:cNvPr name="Group 30" id="30"/>
          <p:cNvGrpSpPr/>
          <p:nvPr/>
        </p:nvGrpSpPr>
        <p:grpSpPr>
          <a:xfrm rot="0">
            <a:off x="909993" y="4357678"/>
            <a:ext cx="5757157" cy="351313"/>
            <a:chOff x="0" y="0"/>
            <a:chExt cx="2063235" cy="125903"/>
          </a:xfrm>
        </p:grpSpPr>
        <p:sp>
          <p:nvSpPr>
            <p:cNvPr name="Freeform 31" id="31"/>
            <p:cNvSpPr/>
            <p:nvPr/>
          </p:nvSpPr>
          <p:spPr>
            <a:xfrm flipH="false" flipV="false" rot="0">
              <a:off x="0" y="0"/>
              <a:ext cx="2063235" cy="125903"/>
            </a:xfrm>
            <a:custGeom>
              <a:avLst/>
              <a:gdLst/>
              <a:ahLst/>
              <a:cxnLst/>
              <a:rect r="r" b="b" t="t" l="l"/>
              <a:pathLst>
                <a:path h="125903" w="2063235">
                  <a:moveTo>
                    <a:pt x="0" y="0"/>
                  </a:moveTo>
                  <a:lnTo>
                    <a:pt x="2063235" y="0"/>
                  </a:lnTo>
                  <a:lnTo>
                    <a:pt x="2063235" y="125903"/>
                  </a:lnTo>
                  <a:lnTo>
                    <a:pt x="0" y="125903"/>
                  </a:lnTo>
                  <a:close/>
                </a:path>
              </a:pathLst>
            </a:custGeom>
            <a:ln w="19050" cap="sq">
              <a:solidFill>
                <a:srgbClr val="16423C"/>
              </a:solidFill>
              <a:prstDash val="solid"/>
              <a:miter/>
            </a:ln>
          </p:spPr>
        </p:sp>
        <p:sp>
          <p:nvSpPr>
            <p:cNvPr name="TextBox 32" id="32"/>
            <p:cNvSpPr txBox="true"/>
            <p:nvPr/>
          </p:nvSpPr>
          <p:spPr>
            <a:xfrm>
              <a:off x="0" y="0"/>
              <a:ext cx="2063235" cy="125903"/>
            </a:xfrm>
            <a:prstGeom prst="rect">
              <a:avLst/>
            </a:prstGeom>
          </p:spPr>
          <p:txBody>
            <a:bodyPr anchor="ctr" rtlCol="false" tIns="50800" lIns="50800" bIns="50800" rIns="50800"/>
            <a:lstStyle/>
            <a:p>
              <a:pPr algn="ctr">
                <a:lnSpc>
                  <a:spcPts val="1732"/>
                </a:lnSpc>
              </a:pPr>
            </a:p>
          </p:txBody>
        </p:sp>
      </p:grpSp>
      <p:grpSp>
        <p:nvGrpSpPr>
          <p:cNvPr name="Group 33" id="33"/>
          <p:cNvGrpSpPr/>
          <p:nvPr/>
        </p:nvGrpSpPr>
        <p:grpSpPr>
          <a:xfrm rot="0">
            <a:off x="3965394" y="3104506"/>
            <a:ext cx="2701756" cy="489267"/>
            <a:chOff x="0" y="0"/>
            <a:chExt cx="968248" cy="175342"/>
          </a:xfrm>
        </p:grpSpPr>
        <p:sp>
          <p:nvSpPr>
            <p:cNvPr name="Freeform 34" id="34"/>
            <p:cNvSpPr/>
            <p:nvPr/>
          </p:nvSpPr>
          <p:spPr>
            <a:xfrm flipH="false" flipV="false" rot="0">
              <a:off x="0" y="0"/>
              <a:ext cx="968248" cy="175342"/>
            </a:xfrm>
            <a:custGeom>
              <a:avLst/>
              <a:gdLst/>
              <a:ahLst/>
              <a:cxnLst/>
              <a:rect r="r" b="b" t="t" l="l"/>
              <a:pathLst>
                <a:path h="175342" w="968248">
                  <a:moveTo>
                    <a:pt x="0" y="0"/>
                  </a:moveTo>
                  <a:lnTo>
                    <a:pt x="968248" y="0"/>
                  </a:lnTo>
                  <a:lnTo>
                    <a:pt x="968248" y="175342"/>
                  </a:lnTo>
                  <a:lnTo>
                    <a:pt x="0" y="175342"/>
                  </a:lnTo>
                  <a:close/>
                </a:path>
              </a:pathLst>
            </a:custGeom>
            <a:ln w="19050" cap="sq">
              <a:solidFill>
                <a:srgbClr val="16423C"/>
              </a:solidFill>
              <a:prstDash val="solid"/>
              <a:miter/>
            </a:ln>
          </p:spPr>
        </p:sp>
        <p:sp>
          <p:nvSpPr>
            <p:cNvPr name="TextBox 35" id="35"/>
            <p:cNvSpPr txBox="true"/>
            <p:nvPr/>
          </p:nvSpPr>
          <p:spPr>
            <a:xfrm>
              <a:off x="0" y="0"/>
              <a:ext cx="968248" cy="175342"/>
            </a:xfrm>
            <a:prstGeom prst="rect">
              <a:avLst/>
            </a:prstGeom>
          </p:spPr>
          <p:txBody>
            <a:bodyPr anchor="ctr" rtlCol="false" tIns="50800" lIns="50800" bIns="50800" rIns="50800"/>
            <a:lstStyle/>
            <a:p>
              <a:pPr algn="ctr">
                <a:lnSpc>
                  <a:spcPts val="1732"/>
                </a:lnSpc>
              </a:pPr>
            </a:p>
          </p:txBody>
        </p:sp>
      </p:grpSp>
      <p:grpSp>
        <p:nvGrpSpPr>
          <p:cNvPr name="Group 36" id="36"/>
          <p:cNvGrpSpPr/>
          <p:nvPr/>
        </p:nvGrpSpPr>
        <p:grpSpPr>
          <a:xfrm rot="0">
            <a:off x="3965394" y="4357678"/>
            <a:ext cx="2701756" cy="351313"/>
            <a:chOff x="0" y="0"/>
            <a:chExt cx="968248" cy="125903"/>
          </a:xfrm>
        </p:grpSpPr>
        <p:sp>
          <p:nvSpPr>
            <p:cNvPr name="Freeform 37" id="37"/>
            <p:cNvSpPr/>
            <p:nvPr/>
          </p:nvSpPr>
          <p:spPr>
            <a:xfrm flipH="false" flipV="false" rot="0">
              <a:off x="0" y="0"/>
              <a:ext cx="968248" cy="125903"/>
            </a:xfrm>
            <a:custGeom>
              <a:avLst/>
              <a:gdLst/>
              <a:ahLst/>
              <a:cxnLst/>
              <a:rect r="r" b="b" t="t" l="l"/>
              <a:pathLst>
                <a:path h="125903" w="968248">
                  <a:moveTo>
                    <a:pt x="0" y="0"/>
                  </a:moveTo>
                  <a:lnTo>
                    <a:pt x="968248" y="0"/>
                  </a:lnTo>
                  <a:lnTo>
                    <a:pt x="968248" y="125903"/>
                  </a:lnTo>
                  <a:lnTo>
                    <a:pt x="0" y="125903"/>
                  </a:lnTo>
                  <a:close/>
                </a:path>
              </a:pathLst>
            </a:custGeom>
            <a:ln w="19050" cap="sq">
              <a:solidFill>
                <a:srgbClr val="16423C"/>
              </a:solidFill>
              <a:prstDash val="solid"/>
              <a:miter/>
            </a:ln>
          </p:spPr>
        </p:sp>
        <p:sp>
          <p:nvSpPr>
            <p:cNvPr name="TextBox 38" id="38"/>
            <p:cNvSpPr txBox="true"/>
            <p:nvPr/>
          </p:nvSpPr>
          <p:spPr>
            <a:xfrm>
              <a:off x="0" y="0"/>
              <a:ext cx="968248" cy="125903"/>
            </a:xfrm>
            <a:prstGeom prst="rect">
              <a:avLst/>
            </a:prstGeom>
          </p:spPr>
          <p:txBody>
            <a:bodyPr anchor="ctr" rtlCol="false" tIns="50800" lIns="50800" bIns="50800" rIns="50800"/>
            <a:lstStyle/>
            <a:p>
              <a:pPr algn="ctr">
                <a:lnSpc>
                  <a:spcPts val="1732"/>
                </a:lnSpc>
              </a:pPr>
            </a:p>
          </p:txBody>
        </p:sp>
      </p:grpSp>
      <p:grpSp>
        <p:nvGrpSpPr>
          <p:cNvPr name="Group 39" id="39"/>
          <p:cNvGrpSpPr/>
          <p:nvPr/>
        </p:nvGrpSpPr>
        <p:grpSpPr>
          <a:xfrm rot="0">
            <a:off x="4550831" y="6506569"/>
            <a:ext cx="559374" cy="416764"/>
            <a:chOff x="0" y="0"/>
            <a:chExt cx="200467" cy="149359"/>
          </a:xfrm>
        </p:grpSpPr>
        <p:sp>
          <p:nvSpPr>
            <p:cNvPr name="Freeform 40" id="40"/>
            <p:cNvSpPr/>
            <p:nvPr/>
          </p:nvSpPr>
          <p:spPr>
            <a:xfrm flipH="false" flipV="false" rot="0">
              <a:off x="0" y="0"/>
              <a:ext cx="200467" cy="149359"/>
            </a:xfrm>
            <a:custGeom>
              <a:avLst/>
              <a:gdLst/>
              <a:ahLst/>
              <a:cxnLst/>
              <a:rect r="r" b="b" t="t" l="l"/>
              <a:pathLst>
                <a:path h="149359" w="200467">
                  <a:moveTo>
                    <a:pt x="0" y="0"/>
                  </a:moveTo>
                  <a:lnTo>
                    <a:pt x="200467" y="0"/>
                  </a:lnTo>
                  <a:lnTo>
                    <a:pt x="200467" y="149359"/>
                  </a:lnTo>
                  <a:lnTo>
                    <a:pt x="0" y="149359"/>
                  </a:lnTo>
                  <a:close/>
                </a:path>
              </a:pathLst>
            </a:custGeom>
            <a:ln w="19050" cap="sq">
              <a:solidFill>
                <a:srgbClr val="16423C"/>
              </a:solidFill>
              <a:prstDash val="solid"/>
              <a:miter/>
            </a:ln>
          </p:spPr>
        </p:sp>
        <p:sp>
          <p:nvSpPr>
            <p:cNvPr name="TextBox 41" id="41"/>
            <p:cNvSpPr txBox="true"/>
            <p:nvPr/>
          </p:nvSpPr>
          <p:spPr>
            <a:xfrm>
              <a:off x="0" y="-9525"/>
              <a:ext cx="200467" cy="15888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Yes</a:t>
              </a:r>
            </a:p>
          </p:txBody>
        </p:sp>
      </p:grpSp>
      <p:grpSp>
        <p:nvGrpSpPr>
          <p:cNvPr name="Group 42" id="42"/>
          <p:cNvGrpSpPr/>
          <p:nvPr/>
        </p:nvGrpSpPr>
        <p:grpSpPr>
          <a:xfrm rot="0">
            <a:off x="1024984" y="7542665"/>
            <a:ext cx="2359211" cy="351313"/>
            <a:chOff x="0" y="0"/>
            <a:chExt cx="845488" cy="125903"/>
          </a:xfrm>
        </p:grpSpPr>
        <p:sp>
          <p:nvSpPr>
            <p:cNvPr name="Freeform 43" id="43"/>
            <p:cNvSpPr/>
            <p:nvPr/>
          </p:nvSpPr>
          <p:spPr>
            <a:xfrm flipH="false" flipV="false" rot="0">
              <a:off x="0" y="0"/>
              <a:ext cx="845488" cy="125903"/>
            </a:xfrm>
            <a:custGeom>
              <a:avLst/>
              <a:gdLst/>
              <a:ahLst/>
              <a:cxnLst/>
              <a:rect r="r" b="b" t="t" l="l"/>
              <a:pathLst>
                <a:path h="125903" w="845488">
                  <a:moveTo>
                    <a:pt x="0" y="0"/>
                  </a:moveTo>
                  <a:lnTo>
                    <a:pt x="845488" y="0"/>
                  </a:lnTo>
                  <a:lnTo>
                    <a:pt x="845488" y="125903"/>
                  </a:lnTo>
                  <a:lnTo>
                    <a:pt x="0" y="125903"/>
                  </a:lnTo>
                  <a:close/>
                </a:path>
              </a:pathLst>
            </a:custGeom>
            <a:ln w="19050" cap="sq">
              <a:solidFill>
                <a:srgbClr val="16423C"/>
              </a:solidFill>
              <a:prstDash val="solid"/>
              <a:miter/>
            </a:ln>
          </p:spPr>
        </p:sp>
        <p:sp>
          <p:nvSpPr>
            <p:cNvPr name="TextBox 44" id="44"/>
            <p:cNvSpPr txBox="true"/>
            <p:nvPr/>
          </p:nvSpPr>
          <p:spPr>
            <a:xfrm>
              <a:off x="0" y="0"/>
              <a:ext cx="845488" cy="125903"/>
            </a:xfrm>
            <a:prstGeom prst="rect">
              <a:avLst/>
            </a:prstGeom>
          </p:spPr>
          <p:txBody>
            <a:bodyPr anchor="ctr" rtlCol="false" tIns="50800" lIns="50800" bIns="50800" rIns="50800"/>
            <a:lstStyle/>
            <a:p>
              <a:pPr algn="ctr">
                <a:lnSpc>
                  <a:spcPts val="1732"/>
                </a:lnSpc>
              </a:pPr>
            </a:p>
          </p:txBody>
        </p:sp>
      </p:grpSp>
      <p:sp>
        <p:nvSpPr>
          <p:cNvPr name="Freeform 45" id="45"/>
          <p:cNvSpPr/>
          <p:nvPr/>
        </p:nvSpPr>
        <p:spPr>
          <a:xfrm flipH="false" flipV="false" rot="0">
            <a:off x="4992896" y="333776"/>
            <a:ext cx="1460920" cy="1460920"/>
          </a:xfrm>
          <a:custGeom>
            <a:avLst/>
            <a:gdLst/>
            <a:ahLst/>
            <a:cxnLst/>
            <a:rect r="r" b="b" t="t" l="l"/>
            <a:pathLst>
              <a:path h="1460920" w="1460920">
                <a:moveTo>
                  <a:pt x="0" y="0"/>
                </a:moveTo>
                <a:lnTo>
                  <a:pt x="1460920" y="0"/>
                </a:lnTo>
                <a:lnTo>
                  <a:pt x="1460920" y="1460920"/>
                </a:lnTo>
                <a:lnTo>
                  <a:pt x="0" y="1460920"/>
                </a:lnTo>
                <a:lnTo>
                  <a:pt x="0" y="0"/>
                </a:lnTo>
                <a:close/>
              </a:path>
            </a:pathLst>
          </a:custGeom>
          <a:blipFill>
            <a:blip r:embed="rId2"/>
            <a:stretch>
              <a:fillRect l="0" t="0" r="0" b="0"/>
            </a:stretch>
          </a:blipFill>
        </p:spPr>
      </p:sp>
      <p:sp>
        <p:nvSpPr>
          <p:cNvPr name="TextBox 46" id="46"/>
          <p:cNvSpPr txBox="true"/>
          <p:nvPr/>
        </p:nvSpPr>
        <p:spPr>
          <a:xfrm rot="0">
            <a:off x="3870548" y="7637518"/>
            <a:ext cx="1379378"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Maximum Hours</a:t>
            </a:r>
          </a:p>
        </p:txBody>
      </p:sp>
      <p:sp>
        <p:nvSpPr>
          <p:cNvPr name="TextBox 47" id="47"/>
          <p:cNvSpPr txBox="true"/>
          <p:nvPr/>
        </p:nvSpPr>
        <p:spPr>
          <a:xfrm rot="0">
            <a:off x="909993" y="6338784"/>
            <a:ext cx="5716558" cy="605557"/>
          </a:xfrm>
          <a:prstGeom prst="rect">
            <a:avLst/>
          </a:prstGeom>
        </p:spPr>
        <p:txBody>
          <a:bodyPr anchor="t" rtlCol="false" tIns="0" lIns="0" bIns="0" rIns="0">
            <a:spAutoFit/>
          </a:bodyPr>
          <a:lstStyle/>
          <a:p>
            <a:pPr algn="l">
              <a:lnSpc>
                <a:spcPts val="1124"/>
              </a:lnSpc>
              <a:spcBef>
                <a:spcPct val="0"/>
              </a:spcBef>
            </a:pPr>
            <a:r>
              <a:rPr lang="en-US" sz="1124" spc="-29">
                <a:solidFill>
                  <a:srgbClr val="16423C"/>
                </a:solidFill>
                <a:latin typeface="Solomon Sans"/>
                <a:ea typeface="Solomon Sans"/>
                <a:cs typeface="Solomon Sans"/>
                <a:sym typeface="Solomon Sans"/>
              </a:rPr>
              <a:t>Are you free to remain and take up employment in the UK with no current immigration restrictions?</a:t>
            </a:r>
          </a:p>
          <a:p>
            <a:pPr algn="l">
              <a:lnSpc>
                <a:spcPts val="1124"/>
              </a:lnSpc>
              <a:spcBef>
                <a:spcPct val="0"/>
              </a:spcBef>
            </a:pPr>
          </a:p>
          <a:p>
            <a:pPr algn="l">
              <a:lnSpc>
                <a:spcPts val="1124"/>
              </a:lnSpc>
              <a:spcBef>
                <a:spcPct val="0"/>
              </a:spcBef>
            </a:pPr>
          </a:p>
        </p:txBody>
      </p:sp>
      <p:grpSp>
        <p:nvGrpSpPr>
          <p:cNvPr name="Group 48" id="48"/>
          <p:cNvGrpSpPr/>
          <p:nvPr/>
        </p:nvGrpSpPr>
        <p:grpSpPr>
          <a:xfrm rot="0">
            <a:off x="5277521" y="6517410"/>
            <a:ext cx="560851" cy="405923"/>
            <a:chOff x="0" y="0"/>
            <a:chExt cx="200996" cy="145474"/>
          </a:xfrm>
        </p:grpSpPr>
        <p:sp>
          <p:nvSpPr>
            <p:cNvPr name="Freeform 49" id="49"/>
            <p:cNvSpPr/>
            <p:nvPr/>
          </p:nvSpPr>
          <p:spPr>
            <a:xfrm flipH="false" flipV="false" rot="0">
              <a:off x="0" y="0"/>
              <a:ext cx="200996" cy="145474"/>
            </a:xfrm>
            <a:custGeom>
              <a:avLst/>
              <a:gdLst/>
              <a:ahLst/>
              <a:cxnLst/>
              <a:rect r="r" b="b" t="t" l="l"/>
              <a:pathLst>
                <a:path h="145474" w="200996">
                  <a:moveTo>
                    <a:pt x="0" y="0"/>
                  </a:moveTo>
                  <a:lnTo>
                    <a:pt x="200996" y="0"/>
                  </a:lnTo>
                  <a:lnTo>
                    <a:pt x="200996" y="145474"/>
                  </a:lnTo>
                  <a:lnTo>
                    <a:pt x="0" y="145474"/>
                  </a:lnTo>
                  <a:close/>
                </a:path>
              </a:pathLst>
            </a:custGeom>
            <a:ln w="19050" cap="sq">
              <a:solidFill>
                <a:srgbClr val="16423C"/>
              </a:solidFill>
              <a:prstDash val="solid"/>
              <a:miter/>
            </a:ln>
          </p:spPr>
        </p:sp>
        <p:sp>
          <p:nvSpPr>
            <p:cNvPr name="TextBox 50" id="50"/>
            <p:cNvSpPr txBox="true"/>
            <p:nvPr/>
          </p:nvSpPr>
          <p:spPr>
            <a:xfrm>
              <a:off x="0" y="-9525"/>
              <a:ext cx="200996" cy="154999"/>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No</a:t>
              </a:r>
            </a:p>
          </p:txBody>
        </p:sp>
      </p:grpSp>
      <p:grpSp>
        <p:nvGrpSpPr>
          <p:cNvPr name="Group 51" id="51"/>
          <p:cNvGrpSpPr/>
          <p:nvPr/>
        </p:nvGrpSpPr>
        <p:grpSpPr>
          <a:xfrm rot="0">
            <a:off x="3747972" y="7559809"/>
            <a:ext cx="2359211" cy="334168"/>
            <a:chOff x="0" y="0"/>
            <a:chExt cx="845488" cy="119758"/>
          </a:xfrm>
        </p:grpSpPr>
        <p:sp>
          <p:nvSpPr>
            <p:cNvPr name="Freeform 52" id="52"/>
            <p:cNvSpPr/>
            <p:nvPr/>
          </p:nvSpPr>
          <p:spPr>
            <a:xfrm flipH="false" flipV="false" rot="0">
              <a:off x="0" y="0"/>
              <a:ext cx="845488" cy="119758"/>
            </a:xfrm>
            <a:custGeom>
              <a:avLst/>
              <a:gdLst/>
              <a:ahLst/>
              <a:cxnLst/>
              <a:rect r="r" b="b" t="t" l="l"/>
              <a:pathLst>
                <a:path h="119758" w="845488">
                  <a:moveTo>
                    <a:pt x="0" y="0"/>
                  </a:moveTo>
                  <a:lnTo>
                    <a:pt x="845488" y="0"/>
                  </a:lnTo>
                  <a:lnTo>
                    <a:pt x="845488" y="119758"/>
                  </a:lnTo>
                  <a:lnTo>
                    <a:pt x="0" y="119758"/>
                  </a:lnTo>
                  <a:close/>
                </a:path>
              </a:pathLst>
            </a:custGeom>
            <a:ln w="19050" cap="sq">
              <a:solidFill>
                <a:srgbClr val="16423C"/>
              </a:solidFill>
              <a:prstDash val="solid"/>
              <a:miter/>
            </a:ln>
          </p:spPr>
        </p:sp>
        <p:sp>
          <p:nvSpPr>
            <p:cNvPr name="TextBox 53" id="53"/>
            <p:cNvSpPr txBox="true"/>
            <p:nvPr/>
          </p:nvSpPr>
          <p:spPr>
            <a:xfrm>
              <a:off x="0" y="0"/>
              <a:ext cx="845488" cy="119758"/>
            </a:xfrm>
            <a:prstGeom prst="rect">
              <a:avLst/>
            </a:prstGeom>
          </p:spPr>
          <p:txBody>
            <a:bodyPr anchor="ctr" rtlCol="false" tIns="50800" lIns="50800" bIns="50800" rIns="50800"/>
            <a:lstStyle/>
            <a:p>
              <a:pPr algn="ctr">
                <a:lnSpc>
                  <a:spcPts val="1732"/>
                </a:lnSpc>
              </a:pPr>
            </a:p>
          </p:txBody>
        </p:sp>
      </p:grpSp>
      <p:sp>
        <p:nvSpPr>
          <p:cNvPr name="TextBox 54" id="54"/>
          <p:cNvSpPr txBox="true"/>
          <p:nvPr/>
        </p:nvSpPr>
        <p:spPr>
          <a:xfrm rot="0">
            <a:off x="1024984" y="8635023"/>
            <a:ext cx="5445978" cy="3257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Availability: are there any days you are unavailable due to other commitments?</a:t>
            </a:r>
          </a:p>
        </p:txBody>
      </p:sp>
      <p:grpSp>
        <p:nvGrpSpPr>
          <p:cNvPr name="Group 55" id="55"/>
          <p:cNvGrpSpPr/>
          <p:nvPr/>
        </p:nvGrpSpPr>
        <p:grpSpPr>
          <a:xfrm rot="0">
            <a:off x="5110205" y="8909621"/>
            <a:ext cx="560851" cy="405923"/>
            <a:chOff x="0" y="0"/>
            <a:chExt cx="200996" cy="145474"/>
          </a:xfrm>
        </p:grpSpPr>
        <p:sp>
          <p:nvSpPr>
            <p:cNvPr name="Freeform 56" id="56"/>
            <p:cNvSpPr/>
            <p:nvPr/>
          </p:nvSpPr>
          <p:spPr>
            <a:xfrm flipH="false" flipV="false" rot="0">
              <a:off x="0" y="0"/>
              <a:ext cx="200996" cy="145474"/>
            </a:xfrm>
            <a:custGeom>
              <a:avLst/>
              <a:gdLst/>
              <a:ahLst/>
              <a:cxnLst/>
              <a:rect r="r" b="b" t="t" l="l"/>
              <a:pathLst>
                <a:path h="145474" w="200996">
                  <a:moveTo>
                    <a:pt x="0" y="0"/>
                  </a:moveTo>
                  <a:lnTo>
                    <a:pt x="200996" y="0"/>
                  </a:lnTo>
                  <a:lnTo>
                    <a:pt x="200996" y="145474"/>
                  </a:lnTo>
                  <a:lnTo>
                    <a:pt x="0" y="145474"/>
                  </a:lnTo>
                  <a:close/>
                </a:path>
              </a:pathLst>
            </a:custGeom>
            <a:ln w="19050" cap="sq">
              <a:solidFill>
                <a:srgbClr val="16423C"/>
              </a:solidFill>
              <a:prstDash val="solid"/>
              <a:miter/>
            </a:ln>
          </p:spPr>
        </p:sp>
        <p:sp>
          <p:nvSpPr>
            <p:cNvPr name="TextBox 57" id="57"/>
            <p:cNvSpPr txBox="true"/>
            <p:nvPr/>
          </p:nvSpPr>
          <p:spPr>
            <a:xfrm>
              <a:off x="0" y="-9525"/>
              <a:ext cx="200996" cy="154999"/>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No</a:t>
              </a:r>
            </a:p>
          </p:txBody>
        </p:sp>
      </p:grpSp>
      <p:grpSp>
        <p:nvGrpSpPr>
          <p:cNvPr name="Group 58" id="58"/>
          <p:cNvGrpSpPr/>
          <p:nvPr/>
        </p:nvGrpSpPr>
        <p:grpSpPr>
          <a:xfrm rot="0">
            <a:off x="4290588" y="8909621"/>
            <a:ext cx="559374" cy="416764"/>
            <a:chOff x="0" y="0"/>
            <a:chExt cx="200467" cy="149359"/>
          </a:xfrm>
        </p:grpSpPr>
        <p:sp>
          <p:nvSpPr>
            <p:cNvPr name="Freeform 59" id="59"/>
            <p:cNvSpPr/>
            <p:nvPr/>
          </p:nvSpPr>
          <p:spPr>
            <a:xfrm flipH="false" flipV="false" rot="0">
              <a:off x="0" y="0"/>
              <a:ext cx="200467" cy="149359"/>
            </a:xfrm>
            <a:custGeom>
              <a:avLst/>
              <a:gdLst/>
              <a:ahLst/>
              <a:cxnLst/>
              <a:rect r="r" b="b" t="t" l="l"/>
              <a:pathLst>
                <a:path h="149359" w="200467">
                  <a:moveTo>
                    <a:pt x="0" y="0"/>
                  </a:moveTo>
                  <a:lnTo>
                    <a:pt x="200467" y="0"/>
                  </a:lnTo>
                  <a:lnTo>
                    <a:pt x="200467" y="149359"/>
                  </a:lnTo>
                  <a:lnTo>
                    <a:pt x="0" y="149359"/>
                  </a:lnTo>
                  <a:close/>
                </a:path>
              </a:pathLst>
            </a:custGeom>
            <a:ln w="19050" cap="sq">
              <a:solidFill>
                <a:srgbClr val="16423C"/>
              </a:solidFill>
              <a:prstDash val="solid"/>
              <a:miter/>
            </a:ln>
          </p:spPr>
        </p:sp>
        <p:sp>
          <p:nvSpPr>
            <p:cNvPr name="TextBox 60" id="60"/>
            <p:cNvSpPr txBox="true"/>
            <p:nvPr/>
          </p:nvSpPr>
          <p:spPr>
            <a:xfrm>
              <a:off x="0" y="-9525"/>
              <a:ext cx="200467" cy="15888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Yes</a:t>
              </a:r>
            </a:p>
          </p:txBody>
        </p:sp>
      </p:grpSp>
      <p:sp>
        <p:nvSpPr>
          <p:cNvPr name="TextBox 61" id="61"/>
          <p:cNvSpPr txBox="true"/>
          <p:nvPr/>
        </p:nvSpPr>
        <p:spPr>
          <a:xfrm rot="0">
            <a:off x="901421" y="765525"/>
            <a:ext cx="3948540" cy="1247944"/>
          </a:xfrm>
          <a:prstGeom prst="rect">
            <a:avLst/>
          </a:prstGeom>
        </p:spPr>
        <p:txBody>
          <a:bodyPr anchor="t" rtlCol="false" tIns="0" lIns="0" bIns="0" rIns="0">
            <a:spAutoFit/>
          </a:bodyPr>
          <a:lstStyle/>
          <a:p>
            <a:pPr algn="l">
              <a:lnSpc>
                <a:spcPts val="4879"/>
              </a:lnSpc>
            </a:pPr>
            <a:r>
              <a:rPr lang="en-US" sz="4206" spc="-193">
                <a:solidFill>
                  <a:srgbClr val="16423C"/>
                </a:solidFill>
                <a:latin typeface="Droid Serif"/>
                <a:ea typeface="Droid Serif"/>
                <a:cs typeface="Droid Serif"/>
                <a:sym typeface="Droid Serif"/>
              </a:rPr>
              <a:t>Job Application Form</a:t>
            </a:r>
          </a:p>
        </p:txBody>
      </p:sp>
      <p:sp>
        <p:nvSpPr>
          <p:cNvPr name="TextBox 62" id="62"/>
          <p:cNvSpPr txBox="true"/>
          <p:nvPr/>
        </p:nvSpPr>
        <p:spPr>
          <a:xfrm rot="0">
            <a:off x="901421" y="2026530"/>
            <a:ext cx="3096000" cy="241470"/>
          </a:xfrm>
          <a:prstGeom prst="rect">
            <a:avLst/>
          </a:prstGeom>
        </p:spPr>
        <p:txBody>
          <a:bodyPr anchor="t" rtlCol="false" tIns="0" lIns="0" bIns="0" rIns="0">
            <a:spAutoFit/>
          </a:bodyPr>
          <a:lstStyle/>
          <a:p>
            <a:pPr algn="l">
              <a:lnSpc>
                <a:spcPts val="1631"/>
              </a:lnSpc>
            </a:pPr>
            <a:r>
              <a:rPr lang="en-US" sz="1631" spc="-42" b="true">
                <a:solidFill>
                  <a:srgbClr val="16423C"/>
                </a:solidFill>
                <a:latin typeface="Solomon Sans Bold"/>
                <a:ea typeface="Solomon Sans Bold"/>
                <a:cs typeface="Solomon Sans Bold"/>
                <a:sym typeface="Solomon Sans Bold"/>
              </a:rPr>
              <a:t>www.canopy-forest-school.com</a:t>
            </a:r>
          </a:p>
        </p:txBody>
      </p:sp>
      <p:sp>
        <p:nvSpPr>
          <p:cNvPr name="TextBox 63" id="63"/>
          <p:cNvSpPr txBox="true"/>
          <p:nvPr/>
        </p:nvSpPr>
        <p:spPr>
          <a:xfrm rot="0">
            <a:off x="901421" y="2813871"/>
            <a:ext cx="1968541"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Personal Information</a:t>
            </a:r>
          </a:p>
        </p:txBody>
      </p:sp>
      <p:sp>
        <p:nvSpPr>
          <p:cNvPr name="TextBox 64" id="64"/>
          <p:cNvSpPr txBox="true"/>
          <p:nvPr/>
        </p:nvSpPr>
        <p:spPr>
          <a:xfrm rot="0">
            <a:off x="869394" y="4846614"/>
            <a:ext cx="1968541"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Position Applied For</a:t>
            </a:r>
          </a:p>
        </p:txBody>
      </p:sp>
      <p:sp>
        <p:nvSpPr>
          <p:cNvPr name="TextBox 65" id="65"/>
          <p:cNvSpPr txBox="true"/>
          <p:nvPr/>
        </p:nvSpPr>
        <p:spPr>
          <a:xfrm rot="0">
            <a:off x="1024984" y="3198247"/>
            <a:ext cx="918889"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Full Name:</a:t>
            </a:r>
          </a:p>
        </p:txBody>
      </p:sp>
      <p:sp>
        <p:nvSpPr>
          <p:cNvPr name="TextBox 66" id="66"/>
          <p:cNvSpPr txBox="true"/>
          <p:nvPr/>
        </p:nvSpPr>
        <p:spPr>
          <a:xfrm rot="0">
            <a:off x="1007838" y="3650922"/>
            <a:ext cx="918889"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Address:</a:t>
            </a:r>
          </a:p>
        </p:txBody>
      </p:sp>
      <p:sp>
        <p:nvSpPr>
          <p:cNvPr name="TextBox 67" id="67"/>
          <p:cNvSpPr txBox="true"/>
          <p:nvPr/>
        </p:nvSpPr>
        <p:spPr>
          <a:xfrm rot="0">
            <a:off x="1007838" y="4417989"/>
            <a:ext cx="1296079"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Email Address:</a:t>
            </a:r>
          </a:p>
        </p:txBody>
      </p:sp>
      <p:sp>
        <p:nvSpPr>
          <p:cNvPr name="TextBox 68" id="68"/>
          <p:cNvSpPr txBox="true"/>
          <p:nvPr/>
        </p:nvSpPr>
        <p:spPr>
          <a:xfrm rot="0">
            <a:off x="909993" y="5251029"/>
            <a:ext cx="3397862"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Job Title: </a:t>
            </a:r>
            <a:r>
              <a:rPr lang="en-US" sz="1200" spc="-31" b="true">
                <a:solidFill>
                  <a:srgbClr val="16423C"/>
                </a:solidFill>
                <a:latin typeface="Poppins Bold"/>
                <a:ea typeface="Poppins Bold"/>
                <a:cs typeface="Poppins Bold"/>
                <a:sym typeface="Poppins Bold"/>
              </a:rPr>
              <a:t> Forest School Leader</a:t>
            </a:r>
          </a:p>
        </p:txBody>
      </p:sp>
      <p:sp>
        <p:nvSpPr>
          <p:cNvPr name="TextBox 69" id="69"/>
          <p:cNvSpPr txBox="true"/>
          <p:nvPr/>
        </p:nvSpPr>
        <p:spPr>
          <a:xfrm rot="0">
            <a:off x="1007838" y="7283981"/>
            <a:ext cx="2287363" cy="3257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Please state how many hours: </a:t>
            </a:r>
          </a:p>
          <a:p>
            <a:pPr algn="l">
              <a:lnSpc>
                <a:spcPts val="1200"/>
              </a:lnSpc>
            </a:pPr>
          </a:p>
        </p:txBody>
      </p:sp>
      <p:sp>
        <p:nvSpPr>
          <p:cNvPr name="TextBox 70" id="70"/>
          <p:cNvSpPr txBox="true"/>
          <p:nvPr/>
        </p:nvSpPr>
        <p:spPr>
          <a:xfrm rot="0">
            <a:off x="1007838" y="5652984"/>
            <a:ext cx="2023790"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Date Available to Start:</a:t>
            </a:r>
          </a:p>
        </p:txBody>
      </p:sp>
      <p:sp>
        <p:nvSpPr>
          <p:cNvPr name="TextBox 71" id="71"/>
          <p:cNvSpPr txBox="true"/>
          <p:nvPr/>
        </p:nvSpPr>
        <p:spPr>
          <a:xfrm rot="0">
            <a:off x="4111995" y="4451419"/>
            <a:ext cx="1437046"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Contact Number:</a:t>
            </a:r>
          </a:p>
        </p:txBody>
      </p:sp>
      <p:sp>
        <p:nvSpPr>
          <p:cNvPr name="TextBox 72" id="72"/>
          <p:cNvSpPr txBox="true"/>
          <p:nvPr/>
        </p:nvSpPr>
        <p:spPr>
          <a:xfrm rot="0">
            <a:off x="4120900" y="3198247"/>
            <a:ext cx="1129026"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Date of Birth:</a:t>
            </a:r>
          </a:p>
        </p:txBody>
      </p:sp>
      <p:sp>
        <p:nvSpPr>
          <p:cNvPr name="TextBox 73" id="73"/>
          <p:cNvSpPr txBox="true"/>
          <p:nvPr/>
        </p:nvSpPr>
        <p:spPr>
          <a:xfrm rot="0">
            <a:off x="909993" y="2539995"/>
            <a:ext cx="5757157" cy="150050"/>
          </a:xfrm>
          <a:prstGeom prst="rect">
            <a:avLst/>
          </a:prstGeom>
        </p:spPr>
        <p:txBody>
          <a:bodyPr anchor="t" rtlCol="false" tIns="0" lIns="0" bIns="0" rIns="0">
            <a:spAutoFit/>
          </a:bodyPr>
          <a:lstStyle/>
          <a:p>
            <a:pPr algn="ctr">
              <a:lnSpc>
                <a:spcPts val="1032"/>
              </a:lnSpc>
              <a:spcBef>
                <a:spcPct val="0"/>
              </a:spcBef>
            </a:pPr>
            <a:r>
              <a:rPr lang="en-US" sz="1032" spc="-26">
                <a:solidFill>
                  <a:srgbClr val="16423C"/>
                </a:solidFill>
                <a:latin typeface="Solomon Sans"/>
                <a:ea typeface="Solomon Sans"/>
                <a:cs typeface="Solomon Sans"/>
                <a:sym typeface="Solomon Sans"/>
              </a:rPr>
              <a:t>The information you supply on this form will be treated in confidence </a:t>
            </a:r>
          </a:p>
        </p:txBody>
      </p:sp>
      <p:sp>
        <p:nvSpPr>
          <p:cNvPr name="TextBox 74" id="74"/>
          <p:cNvSpPr txBox="true"/>
          <p:nvPr/>
        </p:nvSpPr>
        <p:spPr>
          <a:xfrm rot="0">
            <a:off x="1070044" y="7647836"/>
            <a:ext cx="1379378"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Minimum Hours</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515530" y="267668"/>
            <a:ext cx="6528939" cy="10242644"/>
            <a:chOff x="0" y="0"/>
            <a:chExt cx="2339824" cy="3670732"/>
          </a:xfrm>
        </p:grpSpPr>
        <p:sp>
          <p:nvSpPr>
            <p:cNvPr name="Freeform 3" id="3"/>
            <p:cNvSpPr/>
            <p:nvPr/>
          </p:nvSpPr>
          <p:spPr>
            <a:xfrm flipH="false" flipV="false" rot="0">
              <a:off x="0" y="0"/>
              <a:ext cx="2339824" cy="3670732"/>
            </a:xfrm>
            <a:custGeom>
              <a:avLst/>
              <a:gdLst/>
              <a:ahLst/>
              <a:cxnLst/>
              <a:rect r="r" b="b" t="t" l="l"/>
              <a:pathLst>
                <a:path h="3670732" w="2339824">
                  <a:moveTo>
                    <a:pt x="0" y="0"/>
                  </a:moveTo>
                  <a:lnTo>
                    <a:pt x="2339824" y="0"/>
                  </a:lnTo>
                  <a:lnTo>
                    <a:pt x="2339824" y="3670732"/>
                  </a:lnTo>
                  <a:lnTo>
                    <a:pt x="0" y="3670732"/>
                  </a:lnTo>
                  <a:close/>
                </a:path>
              </a:pathLst>
            </a:custGeom>
            <a:ln w="19050" cap="sq">
              <a:solidFill>
                <a:srgbClr val="16423C"/>
              </a:solidFill>
              <a:prstDash val="solid"/>
              <a:miter/>
            </a:ln>
          </p:spPr>
        </p:sp>
        <p:sp>
          <p:nvSpPr>
            <p:cNvPr name="TextBox 4" id="4"/>
            <p:cNvSpPr txBox="true"/>
            <p:nvPr/>
          </p:nvSpPr>
          <p:spPr>
            <a:xfrm>
              <a:off x="0" y="-47625"/>
              <a:ext cx="2339824" cy="3718357"/>
            </a:xfrm>
            <a:prstGeom prst="rect">
              <a:avLst/>
            </a:prstGeom>
          </p:spPr>
          <p:txBody>
            <a:bodyPr anchor="ctr" rtlCol="false" tIns="50800" lIns="50800" bIns="50800" rIns="50800"/>
            <a:lstStyle/>
            <a:p>
              <a:pPr algn="ctr">
                <a:lnSpc>
                  <a:spcPts val="1960"/>
                </a:lnSpc>
              </a:pPr>
            </a:p>
            <a:p>
              <a:pPr algn="ctr">
                <a:lnSpc>
                  <a:spcPts val="1960"/>
                </a:lnSpc>
              </a:pPr>
            </a:p>
            <a:p>
              <a:pPr algn="ctr">
                <a:lnSpc>
                  <a:spcPts val="1960"/>
                </a:lnSpc>
              </a:pPr>
            </a:p>
            <a:p>
              <a:pPr algn="ctr">
                <a:lnSpc>
                  <a:spcPts val="1960"/>
                </a:lnSpc>
              </a:pPr>
            </a:p>
          </p:txBody>
        </p:sp>
      </p:grpSp>
      <p:grpSp>
        <p:nvGrpSpPr>
          <p:cNvPr name="Group 5" id="5"/>
          <p:cNvGrpSpPr/>
          <p:nvPr/>
        </p:nvGrpSpPr>
        <p:grpSpPr>
          <a:xfrm rot="0">
            <a:off x="2865478" y="3245374"/>
            <a:ext cx="3938522" cy="1491026"/>
            <a:chOff x="0" y="0"/>
            <a:chExt cx="1411477" cy="534350"/>
          </a:xfrm>
        </p:grpSpPr>
        <p:sp>
          <p:nvSpPr>
            <p:cNvPr name="Freeform 6" id="6"/>
            <p:cNvSpPr/>
            <p:nvPr/>
          </p:nvSpPr>
          <p:spPr>
            <a:xfrm flipH="false" flipV="false" rot="0">
              <a:off x="0" y="0"/>
              <a:ext cx="1411478" cy="534350"/>
            </a:xfrm>
            <a:custGeom>
              <a:avLst/>
              <a:gdLst/>
              <a:ahLst/>
              <a:cxnLst/>
              <a:rect r="r" b="b" t="t" l="l"/>
              <a:pathLst>
                <a:path h="534350" w="1411478">
                  <a:moveTo>
                    <a:pt x="0" y="0"/>
                  </a:moveTo>
                  <a:lnTo>
                    <a:pt x="1411478" y="0"/>
                  </a:lnTo>
                  <a:lnTo>
                    <a:pt x="1411478" y="534350"/>
                  </a:lnTo>
                  <a:lnTo>
                    <a:pt x="0" y="534350"/>
                  </a:lnTo>
                  <a:close/>
                </a:path>
              </a:pathLst>
            </a:custGeom>
            <a:ln w="19050" cap="sq">
              <a:solidFill>
                <a:srgbClr val="16423C"/>
              </a:solidFill>
              <a:prstDash val="solid"/>
              <a:miter/>
            </a:ln>
          </p:spPr>
        </p:sp>
        <p:sp>
          <p:nvSpPr>
            <p:cNvPr name="TextBox 7" id="7"/>
            <p:cNvSpPr txBox="true"/>
            <p:nvPr/>
          </p:nvSpPr>
          <p:spPr>
            <a:xfrm>
              <a:off x="0" y="0"/>
              <a:ext cx="1411477" cy="534350"/>
            </a:xfrm>
            <a:prstGeom prst="rect">
              <a:avLst/>
            </a:prstGeom>
          </p:spPr>
          <p:txBody>
            <a:bodyPr anchor="ctr" rtlCol="false" tIns="50800" lIns="50800" bIns="50800" rIns="50800"/>
            <a:lstStyle/>
            <a:p>
              <a:pPr algn="ctr">
                <a:lnSpc>
                  <a:spcPts val="1732"/>
                </a:lnSpc>
              </a:pPr>
            </a:p>
          </p:txBody>
        </p:sp>
      </p:grpSp>
      <p:sp>
        <p:nvSpPr>
          <p:cNvPr name="Freeform 8" id="8"/>
          <p:cNvSpPr/>
          <p:nvPr/>
        </p:nvSpPr>
        <p:spPr>
          <a:xfrm flipH="false" flipV="false" rot="0">
            <a:off x="2627987" y="1127730"/>
            <a:ext cx="324026" cy="324026"/>
          </a:xfrm>
          <a:custGeom>
            <a:avLst/>
            <a:gdLst/>
            <a:ahLst/>
            <a:cxnLst/>
            <a:rect r="r" b="b" t="t" l="l"/>
            <a:pathLst>
              <a:path h="324026" w="324026">
                <a:moveTo>
                  <a:pt x="0" y="0"/>
                </a:moveTo>
                <a:lnTo>
                  <a:pt x="324026" y="0"/>
                </a:lnTo>
                <a:lnTo>
                  <a:pt x="324026" y="324027"/>
                </a:lnTo>
                <a:lnTo>
                  <a:pt x="0" y="32402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9" id="9"/>
          <p:cNvSpPr txBox="true"/>
          <p:nvPr/>
        </p:nvSpPr>
        <p:spPr>
          <a:xfrm rot="0">
            <a:off x="852101" y="816122"/>
            <a:ext cx="2175389"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Gender:</a:t>
            </a:r>
          </a:p>
        </p:txBody>
      </p:sp>
      <p:sp>
        <p:nvSpPr>
          <p:cNvPr name="TextBox 10" id="10"/>
          <p:cNvSpPr txBox="true"/>
          <p:nvPr/>
        </p:nvSpPr>
        <p:spPr>
          <a:xfrm rot="0">
            <a:off x="852101" y="430100"/>
            <a:ext cx="3693083"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Recruitment Monitoring Form Continued</a:t>
            </a:r>
          </a:p>
        </p:txBody>
      </p:sp>
      <p:sp>
        <p:nvSpPr>
          <p:cNvPr name="TextBox 11" id="11"/>
          <p:cNvSpPr txBox="true"/>
          <p:nvPr/>
        </p:nvSpPr>
        <p:spPr>
          <a:xfrm rot="0">
            <a:off x="852101" y="2070475"/>
            <a:ext cx="5762324" cy="284527"/>
          </a:xfrm>
          <a:prstGeom prst="rect">
            <a:avLst/>
          </a:prstGeom>
        </p:spPr>
        <p:txBody>
          <a:bodyPr anchor="t" rtlCol="false" tIns="0" lIns="0" bIns="0" rIns="0">
            <a:spAutoFit/>
          </a:bodyPr>
          <a:lstStyle/>
          <a:p>
            <a:pPr algn="l">
              <a:lnSpc>
                <a:spcPts val="1076"/>
              </a:lnSpc>
              <a:spcBef>
                <a:spcPct val="0"/>
              </a:spcBef>
            </a:pPr>
            <a:r>
              <a:rPr lang="en-US" sz="1076" spc="-27">
                <a:solidFill>
                  <a:srgbClr val="16423C"/>
                </a:solidFill>
                <a:latin typeface="Poppins"/>
                <a:ea typeface="Poppins"/>
                <a:cs typeface="Poppins"/>
                <a:sym typeface="Poppins"/>
              </a:rPr>
              <a:t>Disability is defined as “physical or mental impairment, which has a substantial and long term adverse effect on a person’s ability to carry out normal day to day activities”.</a:t>
            </a:r>
          </a:p>
        </p:txBody>
      </p:sp>
      <p:sp>
        <p:nvSpPr>
          <p:cNvPr name="TextBox 12" id="12"/>
          <p:cNvSpPr txBox="true"/>
          <p:nvPr/>
        </p:nvSpPr>
        <p:spPr>
          <a:xfrm rot="0">
            <a:off x="852101" y="1794284"/>
            <a:ext cx="2175389"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Disability:</a:t>
            </a:r>
          </a:p>
        </p:txBody>
      </p:sp>
      <p:sp>
        <p:nvSpPr>
          <p:cNvPr name="TextBox 13" id="13"/>
          <p:cNvSpPr txBox="true"/>
          <p:nvPr/>
        </p:nvSpPr>
        <p:spPr>
          <a:xfrm rot="0">
            <a:off x="926277" y="3309407"/>
            <a:ext cx="1931104" cy="173355"/>
          </a:xfrm>
          <a:prstGeom prst="rect">
            <a:avLst/>
          </a:prstGeom>
        </p:spPr>
        <p:txBody>
          <a:bodyPr anchor="t" rtlCol="false" tIns="0" lIns="0" bIns="0" rIns="0">
            <a:spAutoFit/>
          </a:bodyPr>
          <a:lstStyle/>
          <a:p>
            <a:pPr algn="l">
              <a:lnSpc>
                <a:spcPts val="1200"/>
              </a:lnSpc>
              <a:spcBef>
                <a:spcPct val="0"/>
              </a:spcBef>
            </a:pPr>
            <a:r>
              <a:rPr lang="en-US" sz="1200" spc="-31">
                <a:solidFill>
                  <a:srgbClr val="16423C"/>
                </a:solidFill>
                <a:latin typeface="Poppins"/>
                <a:ea typeface="Poppins"/>
                <a:cs typeface="Poppins"/>
                <a:sym typeface="Poppins"/>
              </a:rPr>
              <a:t>If Yes please give details</a:t>
            </a:r>
          </a:p>
        </p:txBody>
      </p:sp>
      <p:sp>
        <p:nvSpPr>
          <p:cNvPr name="Freeform 14" id="14"/>
          <p:cNvSpPr/>
          <p:nvPr/>
        </p:nvSpPr>
        <p:spPr>
          <a:xfrm flipH="false" flipV="false" rot="0">
            <a:off x="4956565" y="1127730"/>
            <a:ext cx="324026" cy="324026"/>
          </a:xfrm>
          <a:custGeom>
            <a:avLst/>
            <a:gdLst/>
            <a:ahLst/>
            <a:cxnLst/>
            <a:rect r="r" b="b" t="t" l="l"/>
            <a:pathLst>
              <a:path h="324026" w="324026">
                <a:moveTo>
                  <a:pt x="0" y="0"/>
                </a:moveTo>
                <a:lnTo>
                  <a:pt x="324026" y="0"/>
                </a:lnTo>
                <a:lnTo>
                  <a:pt x="324026" y="324027"/>
                </a:lnTo>
                <a:lnTo>
                  <a:pt x="0" y="32402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5" id="15"/>
          <p:cNvSpPr/>
          <p:nvPr/>
        </p:nvSpPr>
        <p:spPr>
          <a:xfrm flipH="false" flipV="false" rot="0">
            <a:off x="1886775" y="5388989"/>
            <a:ext cx="253453" cy="253453"/>
          </a:xfrm>
          <a:custGeom>
            <a:avLst/>
            <a:gdLst/>
            <a:ahLst/>
            <a:cxnLst/>
            <a:rect r="r" b="b" t="t" l="l"/>
            <a:pathLst>
              <a:path h="253453" w="253453">
                <a:moveTo>
                  <a:pt x="0" y="0"/>
                </a:moveTo>
                <a:lnTo>
                  <a:pt x="253453" y="0"/>
                </a:lnTo>
                <a:lnTo>
                  <a:pt x="253453" y="253454"/>
                </a:lnTo>
                <a:lnTo>
                  <a:pt x="0" y="25345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6" id="16"/>
          <p:cNvSpPr/>
          <p:nvPr/>
        </p:nvSpPr>
        <p:spPr>
          <a:xfrm flipH="false" flipV="false" rot="0">
            <a:off x="1885836" y="5754653"/>
            <a:ext cx="254392" cy="254392"/>
          </a:xfrm>
          <a:custGeom>
            <a:avLst/>
            <a:gdLst/>
            <a:ahLst/>
            <a:cxnLst/>
            <a:rect r="r" b="b" t="t" l="l"/>
            <a:pathLst>
              <a:path h="254392" w="254392">
                <a:moveTo>
                  <a:pt x="0" y="0"/>
                </a:moveTo>
                <a:lnTo>
                  <a:pt x="254392" y="0"/>
                </a:lnTo>
                <a:lnTo>
                  <a:pt x="254392" y="254392"/>
                </a:lnTo>
                <a:lnTo>
                  <a:pt x="0" y="25439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7" id="17"/>
          <p:cNvSpPr/>
          <p:nvPr/>
        </p:nvSpPr>
        <p:spPr>
          <a:xfrm flipH="false" flipV="false" rot="0">
            <a:off x="1885836" y="6118508"/>
            <a:ext cx="254392" cy="254392"/>
          </a:xfrm>
          <a:custGeom>
            <a:avLst/>
            <a:gdLst/>
            <a:ahLst/>
            <a:cxnLst/>
            <a:rect r="r" b="b" t="t" l="l"/>
            <a:pathLst>
              <a:path h="254392" w="254392">
                <a:moveTo>
                  <a:pt x="0" y="0"/>
                </a:moveTo>
                <a:lnTo>
                  <a:pt x="254392" y="0"/>
                </a:lnTo>
                <a:lnTo>
                  <a:pt x="254392" y="254393"/>
                </a:lnTo>
                <a:lnTo>
                  <a:pt x="0" y="25439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18" id="18"/>
          <p:cNvSpPr txBox="true"/>
          <p:nvPr/>
        </p:nvSpPr>
        <p:spPr>
          <a:xfrm rot="0">
            <a:off x="2167225" y="1223157"/>
            <a:ext cx="350441" cy="173355"/>
          </a:xfrm>
          <a:prstGeom prst="rect">
            <a:avLst/>
          </a:prstGeom>
        </p:spPr>
        <p:txBody>
          <a:bodyPr anchor="t" rtlCol="false" tIns="0" lIns="0" bIns="0" rIns="0">
            <a:spAutoFit/>
          </a:bodyPr>
          <a:lstStyle/>
          <a:p>
            <a:pPr algn="ctr">
              <a:lnSpc>
                <a:spcPts val="1200"/>
              </a:lnSpc>
              <a:spcBef>
                <a:spcPct val="0"/>
              </a:spcBef>
            </a:pPr>
            <a:r>
              <a:rPr lang="en-US" sz="1200" spc="-31">
                <a:solidFill>
                  <a:srgbClr val="16423C"/>
                </a:solidFill>
                <a:latin typeface="Poppins"/>
                <a:ea typeface="Poppins"/>
                <a:cs typeface="Poppins"/>
                <a:sym typeface="Poppins"/>
              </a:rPr>
              <a:t>Male</a:t>
            </a:r>
          </a:p>
        </p:txBody>
      </p:sp>
      <p:sp>
        <p:nvSpPr>
          <p:cNvPr name="TextBox 19" id="19"/>
          <p:cNvSpPr txBox="true"/>
          <p:nvPr/>
        </p:nvSpPr>
        <p:spPr>
          <a:xfrm rot="0">
            <a:off x="4275428" y="1223157"/>
            <a:ext cx="539512" cy="173355"/>
          </a:xfrm>
          <a:prstGeom prst="rect">
            <a:avLst/>
          </a:prstGeom>
        </p:spPr>
        <p:txBody>
          <a:bodyPr anchor="t" rtlCol="false" tIns="0" lIns="0" bIns="0" rIns="0">
            <a:spAutoFit/>
          </a:bodyPr>
          <a:lstStyle/>
          <a:p>
            <a:pPr algn="ctr">
              <a:lnSpc>
                <a:spcPts val="1200"/>
              </a:lnSpc>
              <a:spcBef>
                <a:spcPct val="0"/>
              </a:spcBef>
            </a:pPr>
            <a:r>
              <a:rPr lang="en-US" sz="1200" spc="-31">
                <a:solidFill>
                  <a:srgbClr val="16423C"/>
                </a:solidFill>
                <a:latin typeface="Poppins"/>
                <a:ea typeface="Poppins"/>
                <a:cs typeface="Poppins"/>
                <a:sym typeface="Poppins"/>
              </a:rPr>
              <a:t>Female</a:t>
            </a:r>
          </a:p>
        </p:txBody>
      </p:sp>
      <p:sp>
        <p:nvSpPr>
          <p:cNvPr name="TextBox 20" id="20"/>
          <p:cNvSpPr txBox="true"/>
          <p:nvPr/>
        </p:nvSpPr>
        <p:spPr>
          <a:xfrm rot="0">
            <a:off x="852101" y="2716952"/>
            <a:ext cx="3075395" cy="173355"/>
          </a:xfrm>
          <a:prstGeom prst="rect">
            <a:avLst/>
          </a:prstGeom>
        </p:spPr>
        <p:txBody>
          <a:bodyPr anchor="t" rtlCol="false" tIns="0" lIns="0" bIns="0" rIns="0">
            <a:spAutoFit/>
          </a:bodyPr>
          <a:lstStyle/>
          <a:p>
            <a:pPr algn="l">
              <a:lnSpc>
                <a:spcPts val="1200"/>
              </a:lnSpc>
              <a:spcBef>
                <a:spcPct val="0"/>
              </a:spcBef>
            </a:pPr>
            <a:r>
              <a:rPr lang="en-US" sz="1200" spc="-31">
                <a:solidFill>
                  <a:srgbClr val="16423C"/>
                </a:solidFill>
                <a:latin typeface="Poppins"/>
                <a:ea typeface="Poppins"/>
                <a:cs typeface="Poppins"/>
                <a:sym typeface="Poppins"/>
              </a:rPr>
              <a:t>Do you consider yourself disabled?</a:t>
            </a:r>
          </a:p>
        </p:txBody>
      </p:sp>
      <p:grpSp>
        <p:nvGrpSpPr>
          <p:cNvPr name="Group 21" id="21"/>
          <p:cNvGrpSpPr/>
          <p:nvPr/>
        </p:nvGrpSpPr>
        <p:grpSpPr>
          <a:xfrm rot="0">
            <a:off x="3716055" y="2590485"/>
            <a:ext cx="559374" cy="416764"/>
            <a:chOff x="0" y="0"/>
            <a:chExt cx="200467" cy="149359"/>
          </a:xfrm>
        </p:grpSpPr>
        <p:sp>
          <p:nvSpPr>
            <p:cNvPr name="Freeform 22" id="22"/>
            <p:cNvSpPr/>
            <p:nvPr/>
          </p:nvSpPr>
          <p:spPr>
            <a:xfrm flipH="false" flipV="false" rot="0">
              <a:off x="0" y="0"/>
              <a:ext cx="200467" cy="149359"/>
            </a:xfrm>
            <a:custGeom>
              <a:avLst/>
              <a:gdLst/>
              <a:ahLst/>
              <a:cxnLst/>
              <a:rect r="r" b="b" t="t" l="l"/>
              <a:pathLst>
                <a:path h="149359" w="200467">
                  <a:moveTo>
                    <a:pt x="0" y="0"/>
                  </a:moveTo>
                  <a:lnTo>
                    <a:pt x="200467" y="0"/>
                  </a:lnTo>
                  <a:lnTo>
                    <a:pt x="200467" y="149359"/>
                  </a:lnTo>
                  <a:lnTo>
                    <a:pt x="0" y="149359"/>
                  </a:lnTo>
                  <a:close/>
                </a:path>
              </a:pathLst>
            </a:custGeom>
            <a:ln w="19050" cap="sq">
              <a:solidFill>
                <a:srgbClr val="16423C"/>
              </a:solidFill>
              <a:prstDash val="solid"/>
              <a:miter/>
            </a:ln>
          </p:spPr>
        </p:sp>
        <p:sp>
          <p:nvSpPr>
            <p:cNvPr name="TextBox 23" id="23"/>
            <p:cNvSpPr txBox="true"/>
            <p:nvPr/>
          </p:nvSpPr>
          <p:spPr>
            <a:xfrm>
              <a:off x="0" y="-9525"/>
              <a:ext cx="200467" cy="15888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Yes</a:t>
              </a:r>
            </a:p>
          </p:txBody>
        </p:sp>
      </p:grpSp>
      <p:grpSp>
        <p:nvGrpSpPr>
          <p:cNvPr name="Group 24" id="24"/>
          <p:cNvGrpSpPr/>
          <p:nvPr/>
        </p:nvGrpSpPr>
        <p:grpSpPr>
          <a:xfrm rot="0">
            <a:off x="4652899" y="2585797"/>
            <a:ext cx="560851" cy="421452"/>
            <a:chOff x="0" y="0"/>
            <a:chExt cx="200996" cy="151039"/>
          </a:xfrm>
        </p:grpSpPr>
        <p:sp>
          <p:nvSpPr>
            <p:cNvPr name="Freeform 25" id="25"/>
            <p:cNvSpPr/>
            <p:nvPr/>
          </p:nvSpPr>
          <p:spPr>
            <a:xfrm flipH="false" flipV="false" rot="0">
              <a:off x="0" y="0"/>
              <a:ext cx="200996" cy="151039"/>
            </a:xfrm>
            <a:custGeom>
              <a:avLst/>
              <a:gdLst/>
              <a:ahLst/>
              <a:cxnLst/>
              <a:rect r="r" b="b" t="t" l="l"/>
              <a:pathLst>
                <a:path h="151039" w="200996">
                  <a:moveTo>
                    <a:pt x="0" y="0"/>
                  </a:moveTo>
                  <a:lnTo>
                    <a:pt x="200996" y="0"/>
                  </a:lnTo>
                  <a:lnTo>
                    <a:pt x="200996" y="151039"/>
                  </a:lnTo>
                  <a:lnTo>
                    <a:pt x="0" y="151039"/>
                  </a:lnTo>
                  <a:close/>
                </a:path>
              </a:pathLst>
            </a:custGeom>
            <a:ln w="19050" cap="sq">
              <a:solidFill>
                <a:srgbClr val="16423C"/>
              </a:solidFill>
              <a:prstDash val="solid"/>
              <a:miter/>
            </a:ln>
          </p:spPr>
        </p:sp>
        <p:sp>
          <p:nvSpPr>
            <p:cNvPr name="TextBox 26" id="26"/>
            <p:cNvSpPr txBox="true"/>
            <p:nvPr/>
          </p:nvSpPr>
          <p:spPr>
            <a:xfrm>
              <a:off x="0" y="-9525"/>
              <a:ext cx="200996" cy="16056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No</a:t>
              </a:r>
            </a:p>
          </p:txBody>
        </p:sp>
      </p:grpSp>
      <p:sp>
        <p:nvSpPr>
          <p:cNvPr name="TextBox 27" id="27"/>
          <p:cNvSpPr txBox="true"/>
          <p:nvPr/>
        </p:nvSpPr>
        <p:spPr>
          <a:xfrm rot="0">
            <a:off x="1033808" y="5398514"/>
            <a:ext cx="393065" cy="173355"/>
          </a:xfrm>
          <a:prstGeom prst="rect">
            <a:avLst/>
          </a:prstGeom>
        </p:spPr>
        <p:txBody>
          <a:bodyPr anchor="t" rtlCol="false" tIns="0" lIns="0" bIns="0" rIns="0">
            <a:spAutoFit/>
          </a:bodyPr>
          <a:lstStyle/>
          <a:p>
            <a:pPr algn="ctr">
              <a:lnSpc>
                <a:spcPts val="1200"/>
              </a:lnSpc>
              <a:spcBef>
                <a:spcPct val="0"/>
              </a:spcBef>
            </a:pPr>
            <a:r>
              <a:rPr lang="en-US" sz="1200" spc="-31">
                <a:solidFill>
                  <a:srgbClr val="16423C"/>
                </a:solidFill>
                <a:latin typeface="Poppins"/>
                <a:ea typeface="Poppins"/>
                <a:cs typeface="Poppins"/>
                <a:sym typeface="Poppins"/>
              </a:rPr>
              <a:t>16-25</a:t>
            </a:r>
          </a:p>
        </p:txBody>
      </p:sp>
      <p:sp>
        <p:nvSpPr>
          <p:cNvPr name="TextBox 28" id="28"/>
          <p:cNvSpPr txBox="true"/>
          <p:nvPr/>
        </p:nvSpPr>
        <p:spPr>
          <a:xfrm rot="0">
            <a:off x="926277" y="4907850"/>
            <a:ext cx="2175389"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Age Group:</a:t>
            </a:r>
          </a:p>
        </p:txBody>
      </p:sp>
      <p:sp>
        <p:nvSpPr>
          <p:cNvPr name="TextBox 29" id="29"/>
          <p:cNvSpPr txBox="true"/>
          <p:nvPr/>
        </p:nvSpPr>
        <p:spPr>
          <a:xfrm rot="0">
            <a:off x="1013289" y="5764178"/>
            <a:ext cx="434102" cy="173355"/>
          </a:xfrm>
          <a:prstGeom prst="rect">
            <a:avLst/>
          </a:prstGeom>
        </p:spPr>
        <p:txBody>
          <a:bodyPr anchor="t" rtlCol="false" tIns="0" lIns="0" bIns="0" rIns="0">
            <a:spAutoFit/>
          </a:bodyPr>
          <a:lstStyle/>
          <a:p>
            <a:pPr algn="ctr">
              <a:lnSpc>
                <a:spcPts val="1200"/>
              </a:lnSpc>
              <a:spcBef>
                <a:spcPct val="0"/>
              </a:spcBef>
            </a:pPr>
            <a:r>
              <a:rPr lang="en-US" sz="1200" spc="-31">
                <a:solidFill>
                  <a:srgbClr val="16423C"/>
                </a:solidFill>
                <a:latin typeface="Poppins"/>
                <a:ea typeface="Poppins"/>
                <a:cs typeface="Poppins"/>
                <a:sym typeface="Poppins"/>
              </a:rPr>
              <a:t>26-35</a:t>
            </a:r>
          </a:p>
        </p:txBody>
      </p:sp>
      <p:sp>
        <p:nvSpPr>
          <p:cNvPr name="TextBox 30" id="30"/>
          <p:cNvSpPr txBox="true"/>
          <p:nvPr/>
        </p:nvSpPr>
        <p:spPr>
          <a:xfrm rot="0">
            <a:off x="1029720" y="6128033"/>
            <a:ext cx="442278" cy="173355"/>
          </a:xfrm>
          <a:prstGeom prst="rect">
            <a:avLst/>
          </a:prstGeom>
        </p:spPr>
        <p:txBody>
          <a:bodyPr anchor="t" rtlCol="false" tIns="0" lIns="0" bIns="0" rIns="0">
            <a:spAutoFit/>
          </a:bodyPr>
          <a:lstStyle/>
          <a:p>
            <a:pPr algn="ctr">
              <a:lnSpc>
                <a:spcPts val="1200"/>
              </a:lnSpc>
              <a:spcBef>
                <a:spcPct val="0"/>
              </a:spcBef>
            </a:pPr>
            <a:r>
              <a:rPr lang="en-US" sz="1200" spc="-31">
                <a:solidFill>
                  <a:srgbClr val="16423C"/>
                </a:solidFill>
                <a:latin typeface="Poppins"/>
                <a:ea typeface="Poppins"/>
                <a:cs typeface="Poppins"/>
                <a:sym typeface="Poppins"/>
              </a:rPr>
              <a:t>36-45</a:t>
            </a:r>
          </a:p>
        </p:txBody>
      </p:sp>
      <p:sp>
        <p:nvSpPr>
          <p:cNvPr name="TextBox 31" id="31"/>
          <p:cNvSpPr txBox="true"/>
          <p:nvPr/>
        </p:nvSpPr>
        <p:spPr>
          <a:xfrm rot="0">
            <a:off x="3074083" y="5398514"/>
            <a:ext cx="448231" cy="173355"/>
          </a:xfrm>
          <a:prstGeom prst="rect">
            <a:avLst/>
          </a:prstGeom>
        </p:spPr>
        <p:txBody>
          <a:bodyPr anchor="t" rtlCol="false" tIns="0" lIns="0" bIns="0" rIns="0">
            <a:spAutoFit/>
          </a:bodyPr>
          <a:lstStyle/>
          <a:p>
            <a:pPr algn="ctr">
              <a:lnSpc>
                <a:spcPts val="1200"/>
              </a:lnSpc>
              <a:spcBef>
                <a:spcPct val="0"/>
              </a:spcBef>
            </a:pPr>
            <a:r>
              <a:rPr lang="en-US" sz="1200" spc="-31">
                <a:solidFill>
                  <a:srgbClr val="16423C"/>
                </a:solidFill>
                <a:latin typeface="Poppins"/>
                <a:ea typeface="Poppins"/>
                <a:cs typeface="Poppins"/>
                <a:sym typeface="Poppins"/>
              </a:rPr>
              <a:t>46-55</a:t>
            </a:r>
          </a:p>
        </p:txBody>
      </p:sp>
      <p:sp>
        <p:nvSpPr>
          <p:cNvPr name="TextBox 32" id="32"/>
          <p:cNvSpPr txBox="true"/>
          <p:nvPr/>
        </p:nvSpPr>
        <p:spPr>
          <a:xfrm rot="0">
            <a:off x="3073607" y="5764178"/>
            <a:ext cx="449183" cy="173355"/>
          </a:xfrm>
          <a:prstGeom prst="rect">
            <a:avLst/>
          </a:prstGeom>
        </p:spPr>
        <p:txBody>
          <a:bodyPr anchor="t" rtlCol="false" tIns="0" lIns="0" bIns="0" rIns="0">
            <a:spAutoFit/>
          </a:bodyPr>
          <a:lstStyle/>
          <a:p>
            <a:pPr algn="ctr">
              <a:lnSpc>
                <a:spcPts val="1200"/>
              </a:lnSpc>
              <a:spcBef>
                <a:spcPct val="0"/>
              </a:spcBef>
            </a:pPr>
            <a:r>
              <a:rPr lang="en-US" sz="1200" spc="-31">
                <a:solidFill>
                  <a:srgbClr val="16423C"/>
                </a:solidFill>
                <a:latin typeface="Poppins"/>
                <a:ea typeface="Poppins"/>
                <a:cs typeface="Poppins"/>
                <a:sym typeface="Poppins"/>
              </a:rPr>
              <a:t>56-65</a:t>
            </a:r>
          </a:p>
        </p:txBody>
      </p:sp>
      <p:sp>
        <p:nvSpPr>
          <p:cNvPr name="TextBox 33" id="33"/>
          <p:cNvSpPr txBox="true"/>
          <p:nvPr/>
        </p:nvSpPr>
        <p:spPr>
          <a:xfrm rot="0">
            <a:off x="3079401" y="6128033"/>
            <a:ext cx="436642" cy="173355"/>
          </a:xfrm>
          <a:prstGeom prst="rect">
            <a:avLst/>
          </a:prstGeom>
        </p:spPr>
        <p:txBody>
          <a:bodyPr anchor="t" rtlCol="false" tIns="0" lIns="0" bIns="0" rIns="0">
            <a:spAutoFit/>
          </a:bodyPr>
          <a:lstStyle/>
          <a:p>
            <a:pPr algn="ctr">
              <a:lnSpc>
                <a:spcPts val="1200"/>
              </a:lnSpc>
              <a:spcBef>
                <a:spcPct val="0"/>
              </a:spcBef>
            </a:pPr>
            <a:r>
              <a:rPr lang="en-US" sz="1200" spc="-31">
                <a:solidFill>
                  <a:srgbClr val="16423C"/>
                </a:solidFill>
                <a:latin typeface="Poppins"/>
                <a:ea typeface="Poppins"/>
                <a:cs typeface="Poppins"/>
                <a:sym typeface="Poppins"/>
              </a:rPr>
              <a:t>66-75</a:t>
            </a:r>
          </a:p>
        </p:txBody>
      </p:sp>
      <p:sp>
        <p:nvSpPr>
          <p:cNvPr name="Freeform 34" id="34"/>
          <p:cNvSpPr/>
          <p:nvPr/>
        </p:nvSpPr>
        <p:spPr>
          <a:xfrm flipH="false" flipV="false" rot="0">
            <a:off x="3716055" y="6082752"/>
            <a:ext cx="254392" cy="254392"/>
          </a:xfrm>
          <a:custGeom>
            <a:avLst/>
            <a:gdLst/>
            <a:ahLst/>
            <a:cxnLst/>
            <a:rect r="r" b="b" t="t" l="l"/>
            <a:pathLst>
              <a:path h="254392" w="254392">
                <a:moveTo>
                  <a:pt x="0" y="0"/>
                </a:moveTo>
                <a:lnTo>
                  <a:pt x="254392" y="0"/>
                </a:lnTo>
                <a:lnTo>
                  <a:pt x="254392" y="254392"/>
                </a:lnTo>
                <a:lnTo>
                  <a:pt x="0" y="25439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5" id="35"/>
          <p:cNvSpPr/>
          <p:nvPr/>
        </p:nvSpPr>
        <p:spPr>
          <a:xfrm flipH="false" flipV="false" rot="0">
            <a:off x="3716055" y="5739088"/>
            <a:ext cx="254392" cy="254392"/>
          </a:xfrm>
          <a:custGeom>
            <a:avLst/>
            <a:gdLst/>
            <a:ahLst/>
            <a:cxnLst/>
            <a:rect r="r" b="b" t="t" l="l"/>
            <a:pathLst>
              <a:path h="254392" w="254392">
                <a:moveTo>
                  <a:pt x="0" y="0"/>
                </a:moveTo>
                <a:lnTo>
                  <a:pt x="254392" y="0"/>
                </a:lnTo>
                <a:lnTo>
                  <a:pt x="254392" y="254393"/>
                </a:lnTo>
                <a:lnTo>
                  <a:pt x="0" y="25439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6" id="36"/>
          <p:cNvSpPr/>
          <p:nvPr/>
        </p:nvSpPr>
        <p:spPr>
          <a:xfrm flipH="false" flipV="false" rot="0">
            <a:off x="3716055" y="5353233"/>
            <a:ext cx="254392" cy="254392"/>
          </a:xfrm>
          <a:custGeom>
            <a:avLst/>
            <a:gdLst/>
            <a:ahLst/>
            <a:cxnLst/>
            <a:rect r="r" b="b" t="t" l="l"/>
            <a:pathLst>
              <a:path h="254392" w="254392">
                <a:moveTo>
                  <a:pt x="0" y="0"/>
                </a:moveTo>
                <a:lnTo>
                  <a:pt x="254392" y="0"/>
                </a:lnTo>
                <a:lnTo>
                  <a:pt x="254392" y="254393"/>
                </a:lnTo>
                <a:lnTo>
                  <a:pt x="0" y="25439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1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515530" y="267668"/>
            <a:ext cx="6528939" cy="9923294"/>
            <a:chOff x="0" y="0"/>
            <a:chExt cx="2339824" cy="3556284"/>
          </a:xfrm>
        </p:grpSpPr>
        <p:sp>
          <p:nvSpPr>
            <p:cNvPr name="Freeform 3" id="3"/>
            <p:cNvSpPr/>
            <p:nvPr/>
          </p:nvSpPr>
          <p:spPr>
            <a:xfrm flipH="false" flipV="false" rot="0">
              <a:off x="0" y="0"/>
              <a:ext cx="2339824" cy="3556284"/>
            </a:xfrm>
            <a:custGeom>
              <a:avLst/>
              <a:gdLst/>
              <a:ahLst/>
              <a:cxnLst/>
              <a:rect r="r" b="b" t="t" l="l"/>
              <a:pathLst>
                <a:path h="3556284" w="2339824">
                  <a:moveTo>
                    <a:pt x="0" y="0"/>
                  </a:moveTo>
                  <a:lnTo>
                    <a:pt x="2339824" y="0"/>
                  </a:lnTo>
                  <a:lnTo>
                    <a:pt x="2339824" y="3556284"/>
                  </a:lnTo>
                  <a:lnTo>
                    <a:pt x="0" y="3556284"/>
                  </a:lnTo>
                  <a:close/>
                </a:path>
              </a:pathLst>
            </a:custGeom>
            <a:ln w="19050" cap="sq">
              <a:solidFill>
                <a:srgbClr val="16423C"/>
              </a:solidFill>
              <a:prstDash val="solid"/>
              <a:miter/>
            </a:ln>
          </p:spPr>
        </p:sp>
        <p:sp>
          <p:nvSpPr>
            <p:cNvPr name="TextBox 4" id="4"/>
            <p:cNvSpPr txBox="true"/>
            <p:nvPr/>
          </p:nvSpPr>
          <p:spPr>
            <a:xfrm>
              <a:off x="0" y="-47625"/>
              <a:ext cx="2339824" cy="3603909"/>
            </a:xfrm>
            <a:prstGeom prst="rect">
              <a:avLst/>
            </a:prstGeom>
          </p:spPr>
          <p:txBody>
            <a:bodyPr anchor="ctr" rtlCol="false" tIns="50800" lIns="50800" bIns="50800" rIns="50800"/>
            <a:lstStyle/>
            <a:p>
              <a:pPr algn="ctr">
                <a:lnSpc>
                  <a:spcPts val="1960"/>
                </a:lnSpc>
              </a:pPr>
            </a:p>
            <a:p>
              <a:pPr algn="ctr">
                <a:lnSpc>
                  <a:spcPts val="1960"/>
                </a:lnSpc>
              </a:pPr>
            </a:p>
            <a:p>
              <a:pPr algn="ctr">
                <a:lnSpc>
                  <a:spcPts val="1960"/>
                </a:lnSpc>
              </a:pPr>
            </a:p>
            <a:p>
              <a:pPr algn="ctr">
                <a:lnSpc>
                  <a:spcPts val="1960"/>
                </a:lnSpc>
              </a:pPr>
            </a:p>
          </p:txBody>
        </p:sp>
      </p:grpSp>
      <p:grpSp>
        <p:nvGrpSpPr>
          <p:cNvPr name="Group 5" id="5"/>
          <p:cNvGrpSpPr/>
          <p:nvPr/>
        </p:nvGrpSpPr>
        <p:grpSpPr>
          <a:xfrm rot="0">
            <a:off x="1553053" y="2435749"/>
            <a:ext cx="2629399" cy="508410"/>
            <a:chOff x="0" y="0"/>
            <a:chExt cx="942317" cy="182203"/>
          </a:xfrm>
        </p:grpSpPr>
        <p:sp>
          <p:nvSpPr>
            <p:cNvPr name="Freeform 6" id="6"/>
            <p:cNvSpPr/>
            <p:nvPr/>
          </p:nvSpPr>
          <p:spPr>
            <a:xfrm flipH="false" flipV="false" rot="0">
              <a:off x="0" y="0"/>
              <a:ext cx="942317" cy="182203"/>
            </a:xfrm>
            <a:custGeom>
              <a:avLst/>
              <a:gdLst/>
              <a:ahLst/>
              <a:cxnLst/>
              <a:rect r="r" b="b" t="t" l="l"/>
              <a:pathLst>
                <a:path h="182203" w="942317">
                  <a:moveTo>
                    <a:pt x="0" y="0"/>
                  </a:moveTo>
                  <a:lnTo>
                    <a:pt x="942317" y="0"/>
                  </a:lnTo>
                  <a:lnTo>
                    <a:pt x="942317" y="182203"/>
                  </a:lnTo>
                  <a:lnTo>
                    <a:pt x="0" y="182203"/>
                  </a:lnTo>
                  <a:close/>
                </a:path>
              </a:pathLst>
            </a:custGeom>
            <a:ln w="19050" cap="sq">
              <a:solidFill>
                <a:srgbClr val="16423C"/>
              </a:solidFill>
              <a:prstDash val="solid"/>
              <a:miter/>
            </a:ln>
          </p:spPr>
        </p:sp>
        <p:sp>
          <p:nvSpPr>
            <p:cNvPr name="TextBox 7" id="7"/>
            <p:cNvSpPr txBox="true"/>
            <p:nvPr/>
          </p:nvSpPr>
          <p:spPr>
            <a:xfrm>
              <a:off x="0" y="0"/>
              <a:ext cx="942317" cy="182203"/>
            </a:xfrm>
            <a:prstGeom prst="rect">
              <a:avLst/>
            </a:prstGeom>
          </p:spPr>
          <p:txBody>
            <a:bodyPr anchor="ctr" rtlCol="false" tIns="50800" lIns="50800" bIns="50800" rIns="50800"/>
            <a:lstStyle/>
            <a:p>
              <a:pPr algn="ctr">
                <a:lnSpc>
                  <a:spcPts val="1732"/>
                </a:lnSpc>
              </a:pPr>
            </a:p>
          </p:txBody>
        </p:sp>
      </p:grpSp>
      <p:sp>
        <p:nvSpPr>
          <p:cNvPr name="TextBox 8" id="8"/>
          <p:cNvSpPr txBox="true"/>
          <p:nvPr/>
        </p:nvSpPr>
        <p:spPr>
          <a:xfrm rot="0">
            <a:off x="852101" y="430100"/>
            <a:ext cx="3693083"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Declaration:</a:t>
            </a:r>
          </a:p>
        </p:txBody>
      </p:sp>
      <p:sp>
        <p:nvSpPr>
          <p:cNvPr name="TextBox 9" id="9"/>
          <p:cNvSpPr txBox="true"/>
          <p:nvPr/>
        </p:nvSpPr>
        <p:spPr>
          <a:xfrm rot="0">
            <a:off x="852101" y="824895"/>
            <a:ext cx="5762324" cy="1351327"/>
          </a:xfrm>
          <a:prstGeom prst="rect">
            <a:avLst/>
          </a:prstGeom>
        </p:spPr>
        <p:txBody>
          <a:bodyPr anchor="t" rtlCol="false" tIns="0" lIns="0" bIns="0" rIns="0">
            <a:spAutoFit/>
          </a:bodyPr>
          <a:lstStyle/>
          <a:p>
            <a:pPr algn="l">
              <a:lnSpc>
                <a:spcPts val="1076"/>
              </a:lnSpc>
            </a:pPr>
            <a:r>
              <a:rPr lang="en-US" sz="1076" spc="-27">
                <a:solidFill>
                  <a:srgbClr val="16423C"/>
                </a:solidFill>
                <a:latin typeface="Poppins"/>
                <a:ea typeface="Poppins"/>
                <a:cs typeface="Poppins"/>
                <a:sym typeface="Poppins"/>
              </a:rPr>
              <a:t>Please complete the following declaration and sign it in the appropriate place below. If this declaration is not completed and signed, your application will not be considered.</a:t>
            </a:r>
          </a:p>
          <a:p>
            <a:pPr algn="l">
              <a:lnSpc>
                <a:spcPts val="1076"/>
              </a:lnSpc>
            </a:pPr>
            <a:r>
              <a:rPr lang="en-US" sz="1076" spc="-27">
                <a:solidFill>
                  <a:srgbClr val="16423C"/>
                </a:solidFill>
                <a:latin typeface="Poppins"/>
                <a:ea typeface="Poppins"/>
                <a:cs typeface="Poppins"/>
                <a:sym typeface="Poppins"/>
              </a:rPr>
              <a:t>I hereby certify that:</a:t>
            </a:r>
          </a:p>
          <a:p>
            <a:pPr algn="l">
              <a:lnSpc>
                <a:spcPts val="1076"/>
              </a:lnSpc>
            </a:pPr>
          </a:p>
          <a:p>
            <a:pPr algn="l" marL="232490" indent="-116245" lvl="1">
              <a:lnSpc>
                <a:spcPts val="1076"/>
              </a:lnSpc>
              <a:buFont typeface="Arial"/>
              <a:buChar char="•"/>
            </a:pPr>
            <a:r>
              <a:rPr lang="en-US" sz="1076" spc="-27">
                <a:solidFill>
                  <a:srgbClr val="16423C"/>
                </a:solidFill>
                <a:latin typeface="Poppins"/>
                <a:ea typeface="Poppins"/>
                <a:cs typeface="Poppins"/>
                <a:sym typeface="Poppins"/>
              </a:rPr>
              <a:t>all the information given by me on this form is correct to the best of my knowledge</a:t>
            </a:r>
          </a:p>
          <a:p>
            <a:pPr algn="l" marL="232490" indent="-116245" lvl="1">
              <a:lnSpc>
                <a:spcPts val="1076"/>
              </a:lnSpc>
              <a:buFont typeface="Arial"/>
              <a:buChar char="•"/>
            </a:pPr>
            <a:r>
              <a:rPr lang="en-US" sz="1076" spc="-27">
                <a:solidFill>
                  <a:srgbClr val="16423C"/>
                </a:solidFill>
                <a:latin typeface="Poppins"/>
                <a:ea typeface="Poppins"/>
                <a:cs typeface="Poppins"/>
                <a:sym typeface="Poppins"/>
              </a:rPr>
              <a:t>all questions relating to me have been accurately and fully answered</a:t>
            </a:r>
          </a:p>
          <a:p>
            <a:pPr algn="l" marL="232490" indent="-116245" lvl="1">
              <a:lnSpc>
                <a:spcPts val="1076"/>
              </a:lnSpc>
              <a:buFont typeface="Arial"/>
              <a:buChar char="•"/>
            </a:pPr>
            <a:r>
              <a:rPr lang="en-US" sz="1076" spc="-27">
                <a:solidFill>
                  <a:srgbClr val="16423C"/>
                </a:solidFill>
                <a:latin typeface="Poppins"/>
                <a:ea typeface="Poppins"/>
                <a:cs typeface="Poppins"/>
                <a:sym typeface="Poppins"/>
              </a:rPr>
              <a:t>I possess all the qualifications which I claim to hold</a:t>
            </a:r>
          </a:p>
          <a:p>
            <a:pPr algn="l" marL="232490" indent="-116245" lvl="1">
              <a:lnSpc>
                <a:spcPts val="1076"/>
              </a:lnSpc>
              <a:buFont typeface="Arial"/>
              <a:buChar char="•"/>
            </a:pPr>
            <a:r>
              <a:rPr lang="en-US" sz="1076" spc="-27">
                <a:solidFill>
                  <a:srgbClr val="16423C"/>
                </a:solidFill>
                <a:latin typeface="Poppins"/>
                <a:ea typeface="Poppins"/>
                <a:cs typeface="Poppins"/>
                <a:sym typeface="Poppins"/>
              </a:rPr>
              <a:t>I have read and, if appointed, am prepared to accept the conditions set out in the conditions of employment and the job description.</a:t>
            </a:r>
          </a:p>
          <a:p>
            <a:pPr algn="l">
              <a:lnSpc>
                <a:spcPts val="1076"/>
              </a:lnSpc>
              <a:spcBef>
                <a:spcPct val="0"/>
              </a:spcBef>
            </a:pPr>
          </a:p>
        </p:txBody>
      </p:sp>
      <p:sp>
        <p:nvSpPr>
          <p:cNvPr name="TextBox 10" id="10"/>
          <p:cNvSpPr txBox="true"/>
          <p:nvPr/>
        </p:nvSpPr>
        <p:spPr>
          <a:xfrm rot="0">
            <a:off x="852101" y="2572445"/>
            <a:ext cx="1931104" cy="173355"/>
          </a:xfrm>
          <a:prstGeom prst="rect">
            <a:avLst/>
          </a:prstGeom>
        </p:spPr>
        <p:txBody>
          <a:bodyPr anchor="t" rtlCol="false" tIns="0" lIns="0" bIns="0" rIns="0">
            <a:spAutoFit/>
          </a:bodyPr>
          <a:lstStyle/>
          <a:p>
            <a:pPr algn="l">
              <a:lnSpc>
                <a:spcPts val="1200"/>
              </a:lnSpc>
              <a:spcBef>
                <a:spcPct val="0"/>
              </a:spcBef>
            </a:pPr>
            <a:r>
              <a:rPr lang="en-US" sz="1200" spc="-31">
                <a:solidFill>
                  <a:srgbClr val="16423C"/>
                </a:solidFill>
                <a:latin typeface="Poppins"/>
                <a:ea typeface="Poppins"/>
                <a:cs typeface="Poppins"/>
                <a:sym typeface="Poppins"/>
              </a:rPr>
              <a:t>Signed:</a:t>
            </a:r>
          </a:p>
        </p:txBody>
      </p:sp>
      <p:sp>
        <p:nvSpPr>
          <p:cNvPr name="TextBox 11" id="11"/>
          <p:cNvSpPr txBox="true"/>
          <p:nvPr/>
        </p:nvSpPr>
        <p:spPr>
          <a:xfrm rot="0">
            <a:off x="852101" y="3483057"/>
            <a:ext cx="5951899" cy="1588135"/>
          </a:xfrm>
          <a:prstGeom prst="rect">
            <a:avLst/>
          </a:prstGeom>
        </p:spPr>
        <p:txBody>
          <a:bodyPr anchor="t" rtlCol="false" tIns="0" lIns="0" bIns="0" rIns="0">
            <a:spAutoFit/>
          </a:bodyPr>
          <a:lstStyle/>
          <a:p>
            <a:pPr algn="l">
              <a:lnSpc>
                <a:spcPts val="1400"/>
              </a:lnSpc>
            </a:pPr>
            <a:r>
              <a:rPr lang="en-US" sz="1400" spc="-36">
                <a:solidFill>
                  <a:srgbClr val="16423C"/>
                </a:solidFill>
                <a:latin typeface="Solomon Sans"/>
                <a:ea typeface="Solomon Sans"/>
                <a:cs typeface="Solomon Sans"/>
                <a:sym typeface="Solomon Sans"/>
              </a:rPr>
              <a:t>Thank you for your interest in this post. </a:t>
            </a:r>
          </a:p>
          <a:p>
            <a:pPr algn="l">
              <a:lnSpc>
                <a:spcPts val="1400"/>
              </a:lnSpc>
            </a:pPr>
          </a:p>
          <a:p>
            <a:pPr algn="l">
              <a:lnSpc>
                <a:spcPts val="1400"/>
              </a:lnSpc>
            </a:pPr>
            <a:r>
              <a:rPr lang="en-US" sz="1400" spc="-36" b="true">
                <a:solidFill>
                  <a:srgbClr val="16423C"/>
                </a:solidFill>
                <a:latin typeface="Solomon Sans Bold"/>
                <a:ea typeface="Solomon Sans Bold"/>
                <a:cs typeface="Solomon Sans Bold"/>
                <a:sym typeface="Solomon Sans Bold"/>
              </a:rPr>
              <a:t>Canopy Forest School</a:t>
            </a:r>
            <a:r>
              <a:rPr lang="en-US" sz="1400" spc="-36" b="true">
                <a:solidFill>
                  <a:srgbClr val="16423C"/>
                </a:solidFill>
                <a:latin typeface="Solomon Sans Bold"/>
                <a:ea typeface="Solomon Sans Bold"/>
                <a:cs typeface="Solomon Sans Bold"/>
                <a:sym typeface="Solomon Sans Bold"/>
              </a:rPr>
              <a:t> </a:t>
            </a:r>
            <a:r>
              <a:rPr lang="en-US" sz="1400" spc="-36">
                <a:solidFill>
                  <a:srgbClr val="16423C"/>
                </a:solidFill>
                <a:latin typeface="Solomon Sans"/>
                <a:ea typeface="Solomon Sans"/>
                <a:cs typeface="Solomon Sans"/>
                <a:sym typeface="Solomon Sans"/>
              </a:rPr>
              <a:t>undertakes that it will treat any personal information (that is data from which you can be identified, such as your name, address, e-mail address etc.) that you provide to us, or that we obtain from you, in accordance with the requirements of the Data Protection Act 1998.</a:t>
            </a:r>
          </a:p>
          <a:p>
            <a:pPr algn="l">
              <a:lnSpc>
                <a:spcPts val="1400"/>
              </a:lnSpc>
            </a:pPr>
          </a:p>
          <a:p>
            <a:pPr algn="l">
              <a:lnSpc>
                <a:spcPts val="1400"/>
              </a:lnSpc>
            </a:pPr>
            <a:r>
              <a:rPr lang="en-US" sz="1400" spc="-36">
                <a:solidFill>
                  <a:srgbClr val="16423C"/>
                </a:solidFill>
                <a:latin typeface="Solomon Sans"/>
                <a:ea typeface="Solomon Sans"/>
                <a:cs typeface="Solomon Sans"/>
                <a:sym typeface="Solomon Sans"/>
              </a:rPr>
              <a:t>If you are returning this form by email, you will be asked to sign your application at interview.</a:t>
            </a:r>
          </a:p>
        </p:txBody>
      </p:sp>
      <p:sp>
        <p:nvSpPr>
          <p:cNvPr name="TextBox 12" id="12"/>
          <p:cNvSpPr txBox="true"/>
          <p:nvPr/>
        </p:nvSpPr>
        <p:spPr>
          <a:xfrm rot="0">
            <a:off x="4410075" y="2572445"/>
            <a:ext cx="432615" cy="173355"/>
          </a:xfrm>
          <a:prstGeom prst="rect">
            <a:avLst/>
          </a:prstGeom>
        </p:spPr>
        <p:txBody>
          <a:bodyPr anchor="t" rtlCol="false" tIns="0" lIns="0" bIns="0" rIns="0">
            <a:spAutoFit/>
          </a:bodyPr>
          <a:lstStyle/>
          <a:p>
            <a:pPr algn="l">
              <a:lnSpc>
                <a:spcPts val="1200"/>
              </a:lnSpc>
              <a:spcBef>
                <a:spcPct val="0"/>
              </a:spcBef>
            </a:pPr>
            <a:r>
              <a:rPr lang="en-US" sz="1200" spc="-31">
                <a:solidFill>
                  <a:srgbClr val="16423C"/>
                </a:solidFill>
                <a:latin typeface="Poppins"/>
                <a:ea typeface="Poppins"/>
                <a:cs typeface="Poppins"/>
                <a:sym typeface="Poppins"/>
              </a:rPr>
              <a:t>Date:</a:t>
            </a:r>
          </a:p>
        </p:txBody>
      </p:sp>
      <p:grpSp>
        <p:nvGrpSpPr>
          <p:cNvPr name="Group 13" id="13"/>
          <p:cNvGrpSpPr/>
          <p:nvPr/>
        </p:nvGrpSpPr>
        <p:grpSpPr>
          <a:xfrm rot="0">
            <a:off x="4842690" y="2435749"/>
            <a:ext cx="1961310" cy="508410"/>
            <a:chOff x="0" y="0"/>
            <a:chExt cx="702889" cy="182203"/>
          </a:xfrm>
        </p:grpSpPr>
        <p:sp>
          <p:nvSpPr>
            <p:cNvPr name="Freeform 14" id="14"/>
            <p:cNvSpPr/>
            <p:nvPr/>
          </p:nvSpPr>
          <p:spPr>
            <a:xfrm flipH="false" flipV="false" rot="0">
              <a:off x="0" y="0"/>
              <a:ext cx="702889" cy="182203"/>
            </a:xfrm>
            <a:custGeom>
              <a:avLst/>
              <a:gdLst/>
              <a:ahLst/>
              <a:cxnLst/>
              <a:rect r="r" b="b" t="t" l="l"/>
              <a:pathLst>
                <a:path h="182203" w="702889">
                  <a:moveTo>
                    <a:pt x="0" y="0"/>
                  </a:moveTo>
                  <a:lnTo>
                    <a:pt x="702889" y="0"/>
                  </a:lnTo>
                  <a:lnTo>
                    <a:pt x="702889" y="182203"/>
                  </a:lnTo>
                  <a:lnTo>
                    <a:pt x="0" y="182203"/>
                  </a:lnTo>
                  <a:close/>
                </a:path>
              </a:pathLst>
            </a:custGeom>
            <a:ln w="19050" cap="sq">
              <a:solidFill>
                <a:srgbClr val="16423C"/>
              </a:solidFill>
              <a:prstDash val="solid"/>
              <a:miter/>
            </a:ln>
          </p:spPr>
        </p:sp>
        <p:sp>
          <p:nvSpPr>
            <p:cNvPr name="TextBox 15" id="15"/>
            <p:cNvSpPr txBox="true"/>
            <p:nvPr/>
          </p:nvSpPr>
          <p:spPr>
            <a:xfrm>
              <a:off x="0" y="0"/>
              <a:ext cx="702889" cy="182203"/>
            </a:xfrm>
            <a:prstGeom prst="rect">
              <a:avLst/>
            </a:prstGeom>
          </p:spPr>
          <p:txBody>
            <a:bodyPr anchor="ctr" rtlCol="false" tIns="50800" lIns="50800" bIns="50800" rIns="50800"/>
            <a:lstStyle/>
            <a:p>
              <a:pPr algn="ctr">
                <a:lnSpc>
                  <a:spcPts val="1732"/>
                </a:lnSpc>
              </a:pPr>
            </a:p>
          </p:txBody>
        </p:sp>
      </p:grpSp>
      <p:sp>
        <p:nvSpPr>
          <p:cNvPr name="TextBox 16" id="16"/>
          <p:cNvSpPr txBox="true"/>
          <p:nvPr/>
        </p:nvSpPr>
        <p:spPr>
          <a:xfrm rot="0">
            <a:off x="852101" y="6012023"/>
            <a:ext cx="5951899" cy="1416685"/>
          </a:xfrm>
          <a:prstGeom prst="rect">
            <a:avLst/>
          </a:prstGeom>
        </p:spPr>
        <p:txBody>
          <a:bodyPr anchor="t" rtlCol="false" tIns="0" lIns="0" bIns="0" rIns="0">
            <a:spAutoFit/>
          </a:bodyPr>
          <a:lstStyle/>
          <a:p>
            <a:pPr algn="ctr">
              <a:lnSpc>
                <a:spcPts val="1400"/>
              </a:lnSpc>
            </a:pPr>
            <a:r>
              <a:rPr lang="en-US" b="true" sz="1400" spc="-36">
                <a:solidFill>
                  <a:srgbClr val="16423C"/>
                </a:solidFill>
                <a:latin typeface="Solomon Sans Bold"/>
                <a:ea typeface="Solomon Sans Bold"/>
                <a:cs typeface="Solomon Sans Bold"/>
                <a:sym typeface="Solomon Sans Bold"/>
              </a:rPr>
              <a:t>Returning this form</a:t>
            </a:r>
          </a:p>
          <a:p>
            <a:pPr algn="ctr">
              <a:lnSpc>
                <a:spcPts val="1400"/>
              </a:lnSpc>
            </a:pPr>
          </a:p>
          <a:p>
            <a:pPr algn="l">
              <a:lnSpc>
                <a:spcPts val="1400"/>
              </a:lnSpc>
            </a:pPr>
            <a:r>
              <a:rPr lang="en-US" sz="1400" spc="-36">
                <a:solidFill>
                  <a:srgbClr val="16423C"/>
                </a:solidFill>
                <a:latin typeface="Solomon Sans"/>
                <a:ea typeface="Solomon Sans"/>
                <a:cs typeface="Solomon Sans"/>
                <a:sym typeface="Solomon Sans"/>
              </a:rPr>
              <a:t>By hand or by post:                                                     By email:</a:t>
            </a:r>
          </a:p>
          <a:p>
            <a:pPr algn="l">
              <a:lnSpc>
                <a:spcPts val="1400"/>
              </a:lnSpc>
            </a:pPr>
          </a:p>
          <a:p>
            <a:pPr algn="l">
              <a:lnSpc>
                <a:spcPts val="1400"/>
              </a:lnSpc>
            </a:pPr>
            <a:r>
              <a:rPr lang="en-US" sz="1400" spc="-36">
                <a:solidFill>
                  <a:srgbClr val="16423C"/>
                </a:solidFill>
                <a:latin typeface="Solomon Sans"/>
                <a:ea typeface="Solomon Sans"/>
                <a:cs typeface="Solomon Sans"/>
                <a:sym typeface="Solomon Sans"/>
              </a:rPr>
              <a:t>20 Cowleas Cottages                                canopyforestschool@gmail.com              </a:t>
            </a:r>
          </a:p>
          <a:p>
            <a:pPr algn="l">
              <a:lnSpc>
                <a:spcPts val="1400"/>
              </a:lnSpc>
            </a:pPr>
            <a:r>
              <a:rPr lang="en-US" sz="1400" spc="-36">
                <a:solidFill>
                  <a:srgbClr val="16423C"/>
                </a:solidFill>
                <a:latin typeface="Solomon Sans"/>
                <a:ea typeface="Solomon Sans"/>
                <a:cs typeface="Solomon Sans"/>
                <a:sym typeface="Solomon Sans"/>
              </a:rPr>
              <a:t>Awbridge                                                      </a:t>
            </a:r>
          </a:p>
          <a:p>
            <a:pPr algn="l">
              <a:lnSpc>
                <a:spcPts val="1400"/>
              </a:lnSpc>
            </a:pPr>
            <a:r>
              <a:rPr lang="en-US" sz="1400" spc="-36">
                <a:solidFill>
                  <a:srgbClr val="16423C"/>
                </a:solidFill>
                <a:latin typeface="Solomon Sans"/>
                <a:ea typeface="Solomon Sans"/>
                <a:cs typeface="Solomon Sans"/>
                <a:sym typeface="Solomon Sans"/>
              </a:rPr>
              <a:t>Romsey                                                                            Enquiries:</a:t>
            </a:r>
          </a:p>
          <a:p>
            <a:pPr algn="l">
              <a:lnSpc>
                <a:spcPts val="1400"/>
              </a:lnSpc>
            </a:pPr>
            <a:r>
              <a:rPr lang="en-US" sz="1400" spc="-36">
                <a:solidFill>
                  <a:srgbClr val="16423C"/>
                </a:solidFill>
                <a:latin typeface="Solomon Sans"/>
                <a:ea typeface="Solomon Sans"/>
                <a:cs typeface="Solomon Sans"/>
                <a:sym typeface="Solomon Sans"/>
              </a:rPr>
              <a:t>SO51 0HJ                                                                    07999078833</a:t>
            </a: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524102" y="273120"/>
            <a:ext cx="6528939" cy="10117337"/>
            <a:chOff x="0" y="0"/>
            <a:chExt cx="2339824" cy="3625825"/>
          </a:xfrm>
        </p:grpSpPr>
        <p:sp>
          <p:nvSpPr>
            <p:cNvPr name="Freeform 3" id="3"/>
            <p:cNvSpPr/>
            <p:nvPr/>
          </p:nvSpPr>
          <p:spPr>
            <a:xfrm flipH="false" flipV="false" rot="0">
              <a:off x="0" y="0"/>
              <a:ext cx="2339824" cy="3625825"/>
            </a:xfrm>
            <a:custGeom>
              <a:avLst/>
              <a:gdLst/>
              <a:ahLst/>
              <a:cxnLst/>
              <a:rect r="r" b="b" t="t" l="l"/>
              <a:pathLst>
                <a:path h="3625825" w="2339824">
                  <a:moveTo>
                    <a:pt x="0" y="0"/>
                  </a:moveTo>
                  <a:lnTo>
                    <a:pt x="2339824" y="0"/>
                  </a:lnTo>
                  <a:lnTo>
                    <a:pt x="2339824" y="3625825"/>
                  </a:lnTo>
                  <a:lnTo>
                    <a:pt x="0" y="3625825"/>
                  </a:lnTo>
                  <a:close/>
                </a:path>
              </a:pathLst>
            </a:custGeom>
            <a:ln w="19050" cap="sq">
              <a:solidFill>
                <a:srgbClr val="16423C"/>
              </a:solidFill>
              <a:prstDash val="solid"/>
              <a:miter/>
            </a:ln>
          </p:spPr>
        </p:sp>
        <p:sp>
          <p:nvSpPr>
            <p:cNvPr name="TextBox 4" id="4"/>
            <p:cNvSpPr txBox="true"/>
            <p:nvPr/>
          </p:nvSpPr>
          <p:spPr>
            <a:xfrm>
              <a:off x="0" y="-47625"/>
              <a:ext cx="2339824" cy="3673450"/>
            </a:xfrm>
            <a:prstGeom prst="rect">
              <a:avLst/>
            </a:prstGeom>
          </p:spPr>
          <p:txBody>
            <a:bodyPr anchor="ctr" rtlCol="false" tIns="50800" lIns="50800" bIns="50800" rIns="50800"/>
            <a:lstStyle/>
            <a:p>
              <a:pPr algn="ctr">
                <a:lnSpc>
                  <a:spcPts val="1960"/>
                </a:lnSpc>
              </a:pPr>
            </a:p>
          </p:txBody>
        </p:sp>
      </p:grpSp>
      <p:grpSp>
        <p:nvGrpSpPr>
          <p:cNvPr name="Group 5" id="5"/>
          <p:cNvGrpSpPr/>
          <p:nvPr/>
        </p:nvGrpSpPr>
        <p:grpSpPr>
          <a:xfrm rot="0">
            <a:off x="901421" y="5783795"/>
            <a:ext cx="5757157" cy="832805"/>
            <a:chOff x="0" y="0"/>
            <a:chExt cx="2063235" cy="298458"/>
          </a:xfrm>
        </p:grpSpPr>
        <p:sp>
          <p:nvSpPr>
            <p:cNvPr name="Freeform 6" id="6"/>
            <p:cNvSpPr/>
            <p:nvPr/>
          </p:nvSpPr>
          <p:spPr>
            <a:xfrm flipH="false" flipV="false" rot="0">
              <a:off x="0" y="0"/>
              <a:ext cx="2063235" cy="298458"/>
            </a:xfrm>
            <a:custGeom>
              <a:avLst/>
              <a:gdLst/>
              <a:ahLst/>
              <a:cxnLst/>
              <a:rect r="r" b="b" t="t" l="l"/>
              <a:pathLst>
                <a:path h="298458" w="2063235">
                  <a:moveTo>
                    <a:pt x="0" y="0"/>
                  </a:moveTo>
                  <a:lnTo>
                    <a:pt x="2063235" y="0"/>
                  </a:lnTo>
                  <a:lnTo>
                    <a:pt x="2063235" y="298458"/>
                  </a:lnTo>
                  <a:lnTo>
                    <a:pt x="0" y="298458"/>
                  </a:lnTo>
                  <a:close/>
                </a:path>
              </a:pathLst>
            </a:custGeom>
            <a:ln w="19050" cap="sq">
              <a:solidFill>
                <a:srgbClr val="16423C"/>
              </a:solidFill>
              <a:prstDash val="solid"/>
              <a:miter/>
            </a:ln>
          </p:spPr>
        </p:sp>
        <p:sp>
          <p:nvSpPr>
            <p:cNvPr name="TextBox 7" id="7"/>
            <p:cNvSpPr txBox="true"/>
            <p:nvPr/>
          </p:nvSpPr>
          <p:spPr>
            <a:xfrm>
              <a:off x="0" y="0"/>
              <a:ext cx="2063235" cy="298458"/>
            </a:xfrm>
            <a:prstGeom prst="rect">
              <a:avLst/>
            </a:prstGeom>
          </p:spPr>
          <p:txBody>
            <a:bodyPr anchor="ctr" rtlCol="false" tIns="50800" lIns="50800" bIns="50800" rIns="50800"/>
            <a:lstStyle/>
            <a:p>
              <a:pPr algn="ctr">
                <a:lnSpc>
                  <a:spcPts val="1732"/>
                </a:lnSpc>
              </a:pPr>
            </a:p>
          </p:txBody>
        </p:sp>
      </p:grpSp>
      <p:graphicFrame>
        <p:nvGraphicFramePr>
          <p:cNvPr name="Table 8" id="8"/>
          <p:cNvGraphicFramePr>
            <a:graphicFrameLocks noGrp="true"/>
          </p:cNvGraphicFramePr>
          <p:nvPr/>
        </p:nvGraphicFramePr>
        <p:xfrm>
          <a:off x="901421" y="1364528"/>
          <a:ext cx="5656370" cy="4146638"/>
        </p:xfrm>
        <a:graphic>
          <a:graphicData uri="http://schemas.openxmlformats.org/drawingml/2006/table">
            <a:tbl>
              <a:tblPr/>
              <a:tblGrid>
                <a:gridCol w="1165434"/>
                <a:gridCol w="978047"/>
                <a:gridCol w="1221314"/>
                <a:gridCol w="1067185"/>
                <a:gridCol w="1224390"/>
              </a:tblGrid>
              <a:tr h="966465">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Full Day</a:t>
                      </a:r>
                      <a:endParaRPr lang="en-US" sz="1100"/>
                    </a:p>
                    <a:p>
                      <a:pPr algn="ctr">
                        <a:lnSpc>
                          <a:spcPts val="1680"/>
                        </a:lnSpc>
                      </a:pPr>
                      <a:r>
                        <a:rPr lang="en-US" sz="1200" b="true">
                          <a:solidFill>
                            <a:srgbClr val="000000"/>
                          </a:solidFill>
                          <a:latin typeface="Poppins Bold"/>
                          <a:ea typeface="Poppins Bold"/>
                          <a:cs typeface="Poppins Bold"/>
                          <a:sym typeface="Poppins Bold"/>
                        </a:rPr>
                        <a:t>8.30-4.30</a:t>
                      </a: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Half Day</a:t>
                      </a:r>
                      <a:endParaRPr lang="en-US" sz="1100"/>
                    </a:p>
                    <a:p>
                      <a:pPr algn="ctr">
                        <a:lnSpc>
                          <a:spcPts val="1680"/>
                        </a:lnSpc>
                      </a:pPr>
                      <a:r>
                        <a:rPr lang="en-US" sz="1200" b="true">
                          <a:solidFill>
                            <a:srgbClr val="000000"/>
                          </a:solidFill>
                          <a:latin typeface="Poppins Bold"/>
                          <a:ea typeface="Poppins Bold"/>
                          <a:cs typeface="Poppins Bold"/>
                          <a:sym typeface="Poppins Bold"/>
                        </a:rPr>
                        <a:t>Morning</a:t>
                      </a:r>
                    </a:p>
                    <a:p>
                      <a:pPr algn="ctr">
                        <a:lnSpc>
                          <a:spcPts val="1680"/>
                        </a:lnSpc>
                      </a:pPr>
                      <a:r>
                        <a:rPr lang="en-US" sz="1200" b="true">
                          <a:solidFill>
                            <a:srgbClr val="000000"/>
                          </a:solidFill>
                          <a:latin typeface="Poppins Bold"/>
                          <a:ea typeface="Poppins Bold"/>
                          <a:cs typeface="Poppins Bold"/>
                          <a:sym typeface="Poppins Bold"/>
                        </a:rPr>
                        <a:t>9.00-12.00</a:t>
                      </a: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Half Day</a:t>
                      </a:r>
                      <a:endParaRPr lang="en-US" sz="1100"/>
                    </a:p>
                    <a:p>
                      <a:pPr algn="ctr">
                        <a:lnSpc>
                          <a:spcPts val="1680"/>
                        </a:lnSpc>
                      </a:pPr>
                      <a:r>
                        <a:rPr lang="en-US" sz="1200" b="true">
                          <a:solidFill>
                            <a:srgbClr val="000000"/>
                          </a:solidFill>
                          <a:latin typeface="Poppins Bold"/>
                          <a:ea typeface="Poppins Bold"/>
                          <a:cs typeface="Poppins Bold"/>
                          <a:sym typeface="Poppins Bold"/>
                        </a:rPr>
                        <a:t>Afternoon</a:t>
                      </a:r>
                    </a:p>
                    <a:p>
                      <a:pPr algn="ctr">
                        <a:lnSpc>
                          <a:spcPts val="1680"/>
                        </a:lnSpc>
                      </a:pPr>
                      <a:r>
                        <a:rPr lang="en-US" sz="1200" b="true">
                          <a:solidFill>
                            <a:srgbClr val="000000"/>
                          </a:solidFill>
                          <a:latin typeface="Poppins Bold"/>
                          <a:ea typeface="Poppins Bold"/>
                          <a:cs typeface="Poppins Bold"/>
                          <a:sym typeface="Poppins Bold"/>
                        </a:rPr>
                        <a:t>12-3.00</a:t>
                      </a: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Evening</a:t>
                      </a:r>
                      <a:endParaRPr lang="en-US" sz="1100"/>
                    </a:p>
                    <a:p>
                      <a:pPr algn="ctr">
                        <a:lnSpc>
                          <a:spcPts val="1680"/>
                        </a:lnSpc>
                      </a:pPr>
                      <a:r>
                        <a:rPr lang="en-US" sz="1200" b="true">
                          <a:solidFill>
                            <a:srgbClr val="000000"/>
                          </a:solidFill>
                          <a:latin typeface="Poppins Bold"/>
                          <a:ea typeface="Poppins Bold"/>
                          <a:cs typeface="Poppins Bold"/>
                          <a:sym typeface="Poppins Bold"/>
                        </a:rPr>
                        <a:t>3.30-5.30</a:t>
                      </a: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034">
                <a:tc>
                  <a:txBody>
                    <a:bodyPr anchor="t" rtlCol="false"/>
                    <a:lstStyle/>
                    <a:p>
                      <a:pPr algn="ctr">
                        <a:lnSpc>
                          <a:spcPts val="1680"/>
                        </a:lnSpc>
                        <a:defRPr/>
                      </a:pPr>
                      <a:r>
                        <a:rPr lang="en-US" sz="1200">
                          <a:solidFill>
                            <a:srgbClr val="000000"/>
                          </a:solidFill>
                          <a:latin typeface="Poppins"/>
                          <a:ea typeface="Poppins"/>
                          <a:cs typeface="Poppins"/>
                          <a:sym typeface="Poppins"/>
                        </a:rPr>
                        <a:t>Monday</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034">
                <a:tc>
                  <a:txBody>
                    <a:bodyPr anchor="t" rtlCol="false"/>
                    <a:lstStyle/>
                    <a:p>
                      <a:pPr algn="ctr">
                        <a:lnSpc>
                          <a:spcPts val="1680"/>
                        </a:lnSpc>
                        <a:defRPr/>
                      </a:pPr>
                      <a:r>
                        <a:rPr lang="en-US" sz="1200">
                          <a:solidFill>
                            <a:srgbClr val="000000"/>
                          </a:solidFill>
                          <a:latin typeface="Poppins"/>
                          <a:ea typeface="Poppins"/>
                          <a:cs typeface="Poppins"/>
                          <a:sym typeface="Poppins"/>
                        </a:rPr>
                        <a:t>Tuesday</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034">
                <a:tc>
                  <a:txBody>
                    <a:bodyPr anchor="t" rtlCol="false"/>
                    <a:lstStyle/>
                    <a:p>
                      <a:pPr algn="ctr">
                        <a:lnSpc>
                          <a:spcPts val="1680"/>
                        </a:lnSpc>
                        <a:defRPr/>
                      </a:pPr>
                      <a:r>
                        <a:rPr lang="en-US" sz="1200">
                          <a:solidFill>
                            <a:srgbClr val="000000"/>
                          </a:solidFill>
                          <a:latin typeface="Poppins"/>
                          <a:ea typeface="Poppins"/>
                          <a:cs typeface="Poppins"/>
                          <a:sym typeface="Poppins"/>
                        </a:rPr>
                        <a:t>Wednesday</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034">
                <a:tc>
                  <a:txBody>
                    <a:bodyPr anchor="t" rtlCol="false"/>
                    <a:lstStyle/>
                    <a:p>
                      <a:pPr algn="ctr">
                        <a:lnSpc>
                          <a:spcPts val="1680"/>
                        </a:lnSpc>
                        <a:defRPr/>
                      </a:pPr>
                      <a:r>
                        <a:rPr lang="en-US" sz="1200">
                          <a:solidFill>
                            <a:srgbClr val="000000"/>
                          </a:solidFill>
                          <a:latin typeface="Poppins"/>
                          <a:ea typeface="Poppins"/>
                          <a:cs typeface="Poppins"/>
                          <a:sym typeface="Poppins"/>
                        </a:rPr>
                        <a:t>Thursday</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034">
                <a:tc>
                  <a:txBody>
                    <a:bodyPr anchor="t" rtlCol="false"/>
                    <a:lstStyle/>
                    <a:p>
                      <a:pPr algn="ctr">
                        <a:lnSpc>
                          <a:spcPts val="1680"/>
                        </a:lnSpc>
                        <a:defRPr/>
                      </a:pPr>
                      <a:r>
                        <a:rPr lang="en-US" sz="1200">
                          <a:solidFill>
                            <a:srgbClr val="000000"/>
                          </a:solidFill>
                          <a:latin typeface="Poppins"/>
                          <a:ea typeface="Poppins"/>
                          <a:cs typeface="Poppins"/>
                          <a:sym typeface="Poppins"/>
                        </a:rPr>
                        <a:t>Friday</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sp>
        <p:nvSpPr>
          <p:cNvPr name="TextBox 9" id="9"/>
          <p:cNvSpPr txBox="true"/>
          <p:nvPr/>
        </p:nvSpPr>
        <p:spPr>
          <a:xfrm rot="0">
            <a:off x="756000" y="810364"/>
            <a:ext cx="5445978" cy="3257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If Yes, please specify by putting an </a:t>
            </a:r>
            <a:r>
              <a:rPr lang="en-US" sz="1200" spc="-31" b="true">
                <a:solidFill>
                  <a:srgbClr val="16423C"/>
                </a:solidFill>
                <a:latin typeface="Poppins Bold"/>
                <a:ea typeface="Poppins Bold"/>
                <a:cs typeface="Poppins Bold"/>
                <a:sym typeface="Poppins Bold"/>
              </a:rPr>
              <a:t>x</a:t>
            </a:r>
            <a:r>
              <a:rPr lang="en-US" sz="1200" spc="-31">
                <a:solidFill>
                  <a:srgbClr val="16423C"/>
                </a:solidFill>
                <a:latin typeface="Poppins"/>
                <a:ea typeface="Poppins"/>
                <a:cs typeface="Poppins"/>
                <a:sym typeface="Poppins"/>
              </a:rPr>
              <a:t> in the box for the days you are unavailable</a:t>
            </a:r>
          </a:p>
        </p:txBody>
      </p:sp>
      <p:grpSp>
        <p:nvGrpSpPr>
          <p:cNvPr name="Group 10" id="10"/>
          <p:cNvGrpSpPr/>
          <p:nvPr/>
        </p:nvGrpSpPr>
        <p:grpSpPr>
          <a:xfrm rot="0">
            <a:off x="630266" y="708360"/>
            <a:ext cx="6173734" cy="457200"/>
            <a:chOff x="0" y="0"/>
            <a:chExt cx="2212527" cy="163850"/>
          </a:xfrm>
        </p:grpSpPr>
        <p:sp>
          <p:nvSpPr>
            <p:cNvPr name="Freeform 11" id="11"/>
            <p:cNvSpPr/>
            <p:nvPr/>
          </p:nvSpPr>
          <p:spPr>
            <a:xfrm flipH="false" flipV="false" rot="0">
              <a:off x="0" y="0"/>
              <a:ext cx="2212527" cy="163850"/>
            </a:xfrm>
            <a:custGeom>
              <a:avLst/>
              <a:gdLst/>
              <a:ahLst/>
              <a:cxnLst/>
              <a:rect r="r" b="b" t="t" l="l"/>
              <a:pathLst>
                <a:path h="163850" w="2212527">
                  <a:moveTo>
                    <a:pt x="0" y="0"/>
                  </a:moveTo>
                  <a:lnTo>
                    <a:pt x="2212527" y="0"/>
                  </a:lnTo>
                  <a:lnTo>
                    <a:pt x="2212527" y="163850"/>
                  </a:lnTo>
                  <a:lnTo>
                    <a:pt x="0" y="163850"/>
                  </a:lnTo>
                  <a:close/>
                </a:path>
              </a:pathLst>
            </a:custGeom>
            <a:ln w="19050" cap="sq">
              <a:solidFill>
                <a:srgbClr val="16423C"/>
              </a:solidFill>
              <a:prstDash val="solid"/>
              <a:miter/>
            </a:ln>
          </p:spPr>
        </p:sp>
        <p:sp>
          <p:nvSpPr>
            <p:cNvPr name="TextBox 12" id="12"/>
            <p:cNvSpPr txBox="true"/>
            <p:nvPr/>
          </p:nvSpPr>
          <p:spPr>
            <a:xfrm>
              <a:off x="0" y="0"/>
              <a:ext cx="2212527" cy="163850"/>
            </a:xfrm>
            <a:prstGeom prst="rect">
              <a:avLst/>
            </a:prstGeom>
          </p:spPr>
          <p:txBody>
            <a:bodyPr anchor="ctr" rtlCol="false" tIns="50800" lIns="50800" bIns="50800" rIns="50800"/>
            <a:lstStyle/>
            <a:p>
              <a:pPr algn="ctr">
                <a:lnSpc>
                  <a:spcPts val="1732"/>
                </a:lnSpc>
              </a:pPr>
            </a:p>
          </p:txBody>
        </p:sp>
      </p:grpSp>
      <p:graphicFrame>
        <p:nvGraphicFramePr>
          <p:cNvPr name="Table 13" id="13"/>
          <p:cNvGraphicFramePr>
            <a:graphicFrameLocks noGrp="true"/>
          </p:cNvGraphicFramePr>
          <p:nvPr/>
        </p:nvGraphicFramePr>
        <p:xfrm>
          <a:off x="1449133" y="6816624"/>
          <a:ext cx="4536000" cy="3184613"/>
        </p:xfrm>
        <a:graphic>
          <a:graphicData uri="http://schemas.openxmlformats.org/drawingml/2006/table">
            <a:tbl>
              <a:tblPr/>
              <a:tblGrid>
                <a:gridCol w="2268000"/>
                <a:gridCol w="2268000"/>
              </a:tblGrid>
              <a:tr h="636922">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Types of work</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Mark with an x</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922">
                <a:tc>
                  <a:txBody>
                    <a:bodyPr anchor="t" rtlCol="false"/>
                    <a:lstStyle/>
                    <a:p>
                      <a:pPr algn="ctr">
                        <a:lnSpc>
                          <a:spcPts val="1680"/>
                        </a:lnSpc>
                        <a:defRPr/>
                      </a:pPr>
                      <a:r>
                        <a:rPr lang="en-US" sz="1200">
                          <a:solidFill>
                            <a:srgbClr val="000000"/>
                          </a:solidFill>
                          <a:latin typeface="Poppins"/>
                          <a:ea typeface="Poppins"/>
                          <a:cs typeface="Poppins"/>
                          <a:sym typeface="Poppins"/>
                        </a:rPr>
                        <a:t>School sessions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922">
                <a:tc>
                  <a:txBody>
                    <a:bodyPr anchor="t" rtlCol="false"/>
                    <a:lstStyle/>
                    <a:p>
                      <a:pPr algn="ctr">
                        <a:lnSpc>
                          <a:spcPts val="1680"/>
                        </a:lnSpc>
                        <a:defRPr/>
                      </a:pPr>
                      <a:r>
                        <a:rPr lang="en-US" sz="1200">
                          <a:solidFill>
                            <a:srgbClr val="000000"/>
                          </a:solidFill>
                          <a:latin typeface="Poppins"/>
                          <a:ea typeface="Poppins"/>
                          <a:cs typeface="Poppins"/>
                          <a:sym typeface="Poppins"/>
                        </a:rPr>
                        <a:t>Nurture sessions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922">
                <a:tc>
                  <a:txBody>
                    <a:bodyPr anchor="t" rtlCol="false"/>
                    <a:lstStyle/>
                    <a:p>
                      <a:pPr algn="ctr">
                        <a:lnSpc>
                          <a:spcPts val="1680"/>
                        </a:lnSpc>
                        <a:defRPr/>
                      </a:pPr>
                      <a:r>
                        <a:rPr lang="en-US" sz="1200">
                          <a:solidFill>
                            <a:srgbClr val="000000"/>
                          </a:solidFill>
                          <a:latin typeface="Poppins"/>
                          <a:ea typeface="Poppins"/>
                          <a:cs typeface="Poppins"/>
                          <a:sym typeface="Poppins"/>
                        </a:rPr>
                        <a:t>After School Clubs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6922">
                <a:tc>
                  <a:txBody>
                    <a:bodyPr anchor="t" rtlCol="false"/>
                    <a:lstStyle/>
                    <a:p>
                      <a:pPr algn="ctr">
                        <a:lnSpc>
                          <a:spcPts val="1680"/>
                        </a:lnSpc>
                        <a:defRPr/>
                      </a:pPr>
                      <a:r>
                        <a:rPr lang="en-US" sz="1200">
                          <a:solidFill>
                            <a:srgbClr val="000000"/>
                          </a:solidFill>
                          <a:latin typeface="Poppins"/>
                          <a:ea typeface="Poppins"/>
                          <a:cs typeface="Poppins"/>
                          <a:sym typeface="Poppins"/>
                        </a:rPr>
                        <a:t>Holiday Clubs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sp>
        <p:nvSpPr>
          <p:cNvPr name="TextBox 14" id="14"/>
          <p:cNvSpPr txBox="true"/>
          <p:nvPr/>
        </p:nvSpPr>
        <p:spPr>
          <a:xfrm rot="0">
            <a:off x="1024984" y="5877536"/>
            <a:ext cx="1481845"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Types  of work</a:t>
            </a:r>
          </a:p>
        </p:txBody>
      </p:sp>
      <p:sp>
        <p:nvSpPr>
          <p:cNvPr name="TextBox 15" id="15"/>
          <p:cNvSpPr txBox="true"/>
          <p:nvPr/>
        </p:nvSpPr>
        <p:spPr>
          <a:xfrm rot="0">
            <a:off x="1007838" y="6159238"/>
            <a:ext cx="5549953" cy="3257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Please select the type(s ) of work you are interested in by putting an </a:t>
            </a:r>
            <a:r>
              <a:rPr lang="en-US" sz="1200" spc="-31" b="true">
                <a:solidFill>
                  <a:srgbClr val="16423C"/>
                </a:solidFill>
                <a:latin typeface="Poppins Bold"/>
                <a:ea typeface="Poppins Bold"/>
                <a:cs typeface="Poppins Bold"/>
                <a:sym typeface="Poppins Bold"/>
              </a:rPr>
              <a:t>x</a:t>
            </a:r>
            <a:r>
              <a:rPr lang="en-US" sz="1200" spc="-31">
                <a:solidFill>
                  <a:srgbClr val="16423C"/>
                </a:solidFill>
                <a:latin typeface="Poppins"/>
                <a:ea typeface="Poppins"/>
                <a:cs typeface="Poppins"/>
                <a:sym typeface="Poppins"/>
              </a:rPr>
              <a:t> in the box</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515530" y="514560"/>
            <a:ext cx="6528939" cy="9920816"/>
            <a:chOff x="0" y="0"/>
            <a:chExt cx="2339824" cy="3555397"/>
          </a:xfrm>
        </p:grpSpPr>
        <p:sp>
          <p:nvSpPr>
            <p:cNvPr name="Freeform 3" id="3"/>
            <p:cNvSpPr/>
            <p:nvPr/>
          </p:nvSpPr>
          <p:spPr>
            <a:xfrm flipH="false" flipV="false" rot="0">
              <a:off x="0" y="0"/>
              <a:ext cx="2339824" cy="3555397"/>
            </a:xfrm>
            <a:custGeom>
              <a:avLst/>
              <a:gdLst/>
              <a:ahLst/>
              <a:cxnLst/>
              <a:rect r="r" b="b" t="t" l="l"/>
              <a:pathLst>
                <a:path h="3555397" w="2339824">
                  <a:moveTo>
                    <a:pt x="0" y="0"/>
                  </a:moveTo>
                  <a:lnTo>
                    <a:pt x="2339824" y="0"/>
                  </a:lnTo>
                  <a:lnTo>
                    <a:pt x="2339824" y="3555397"/>
                  </a:lnTo>
                  <a:lnTo>
                    <a:pt x="0" y="3555397"/>
                  </a:lnTo>
                  <a:close/>
                </a:path>
              </a:pathLst>
            </a:custGeom>
            <a:ln w="19050" cap="sq">
              <a:solidFill>
                <a:srgbClr val="16423C"/>
              </a:solidFill>
              <a:prstDash val="solid"/>
              <a:miter/>
            </a:ln>
          </p:spPr>
        </p:sp>
        <p:sp>
          <p:nvSpPr>
            <p:cNvPr name="TextBox 4" id="4"/>
            <p:cNvSpPr txBox="true"/>
            <p:nvPr/>
          </p:nvSpPr>
          <p:spPr>
            <a:xfrm>
              <a:off x="0" y="-47625"/>
              <a:ext cx="2339824" cy="3603022"/>
            </a:xfrm>
            <a:prstGeom prst="rect">
              <a:avLst/>
            </a:prstGeom>
          </p:spPr>
          <p:txBody>
            <a:bodyPr anchor="ctr" rtlCol="false" tIns="50800" lIns="50800" bIns="50800" rIns="50800"/>
            <a:lstStyle/>
            <a:p>
              <a:pPr algn="ctr">
                <a:lnSpc>
                  <a:spcPts val="1960"/>
                </a:lnSpc>
              </a:pPr>
            </a:p>
          </p:txBody>
        </p:sp>
      </p:grpSp>
      <p:grpSp>
        <p:nvGrpSpPr>
          <p:cNvPr name="Group 5" id="5"/>
          <p:cNvGrpSpPr/>
          <p:nvPr/>
        </p:nvGrpSpPr>
        <p:grpSpPr>
          <a:xfrm rot="0">
            <a:off x="909993" y="3360418"/>
            <a:ext cx="5757157" cy="1361939"/>
            <a:chOff x="0" y="0"/>
            <a:chExt cx="2063235" cy="488088"/>
          </a:xfrm>
        </p:grpSpPr>
        <p:sp>
          <p:nvSpPr>
            <p:cNvPr name="Freeform 6" id="6"/>
            <p:cNvSpPr/>
            <p:nvPr/>
          </p:nvSpPr>
          <p:spPr>
            <a:xfrm flipH="false" flipV="false" rot="0">
              <a:off x="0" y="0"/>
              <a:ext cx="2063235" cy="488088"/>
            </a:xfrm>
            <a:custGeom>
              <a:avLst/>
              <a:gdLst/>
              <a:ahLst/>
              <a:cxnLst/>
              <a:rect r="r" b="b" t="t" l="l"/>
              <a:pathLst>
                <a:path h="488088" w="2063235">
                  <a:moveTo>
                    <a:pt x="0" y="0"/>
                  </a:moveTo>
                  <a:lnTo>
                    <a:pt x="2063235" y="0"/>
                  </a:lnTo>
                  <a:lnTo>
                    <a:pt x="2063235" y="488088"/>
                  </a:lnTo>
                  <a:lnTo>
                    <a:pt x="0" y="488088"/>
                  </a:lnTo>
                  <a:close/>
                </a:path>
              </a:pathLst>
            </a:custGeom>
            <a:ln w="19050" cap="sq">
              <a:solidFill>
                <a:srgbClr val="16423C"/>
              </a:solidFill>
              <a:prstDash val="solid"/>
              <a:miter/>
            </a:ln>
          </p:spPr>
        </p:sp>
        <p:sp>
          <p:nvSpPr>
            <p:cNvPr name="TextBox 7" id="7"/>
            <p:cNvSpPr txBox="true"/>
            <p:nvPr/>
          </p:nvSpPr>
          <p:spPr>
            <a:xfrm>
              <a:off x="0" y="0"/>
              <a:ext cx="2063235" cy="488088"/>
            </a:xfrm>
            <a:prstGeom prst="rect">
              <a:avLst/>
            </a:prstGeom>
          </p:spPr>
          <p:txBody>
            <a:bodyPr anchor="ctr" rtlCol="false" tIns="50800" lIns="50800" bIns="50800" rIns="50800"/>
            <a:lstStyle/>
            <a:p>
              <a:pPr algn="ctr">
                <a:lnSpc>
                  <a:spcPts val="1732"/>
                </a:lnSpc>
              </a:pPr>
            </a:p>
          </p:txBody>
        </p:sp>
      </p:grpSp>
      <p:grpSp>
        <p:nvGrpSpPr>
          <p:cNvPr name="Group 8" id="8"/>
          <p:cNvGrpSpPr/>
          <p:nvPr/>
        </p:nvGrpSpPr>
        <p:grpSpPr>
          <a:xfrm rot="0">
            <a:off x="948203" y="3734181"/>
            <a:ext cx="5710376" cy="351313"/>
            <a:chOff x="0" y="0"/>
            <a:chExt cx="2046470" cy="125903"/>
          </a:xfrm>
        </p:grpSpPr>
        <p:sp>
          <p:nvSpPr>
            <p:cNvPr name="Freeform 9" id="9"/>
            <p:cNvSpPr/>
            <p:nvPr/>
          </p:nvSpPr>
          <p:spPr>
            <a:xfrm flipH="false" flipV="false" rot="0">
              <a:off x="0" y="0"/>
              <a:ext cx="2046470" cy="125903"/>
            </a:xfrm>
            <a:custGeom>
              <a:avLst/>
              <a:gdLst/>
              <a:ahLst/>
              <a:cxnLst/>
              <a:rect r="r" b="b" t="t" l="l"/>
              <a:pathLst>
                <a:path h="125903" w="2046470">
                  <a:moveTo>
                    <a:pt x="0" y="0"/>
                  </a:moveTo>
                  <a:lnTo>
                    <a:pt x="2046470" y="0"/>
                  </a:lnTo>
                  <a:lnTo>
                    <a:pt x="2046470" y="125903"/>
                  </a:lnTo>
                  <a:lnTo>
                    <a:pt x="0" y="125903"/>
                  </a:lnTo>
                  <a:close/>
                </a:path>
              </a:pathLst>
            </a:custGeom>
            <a:ln w="19050" cap="sq">
              <a:solidFill>
                <a:srgbClr val="16423C"/>
              </a:solidFill>
              <a:prstDash val="solid"/>
              <a:miter/>
            </a:ln>
          </p:spPr>
        </p:sp>
        <p:sp>
          <p:nvSpPr>
            <p:cNvPr name="TextBox 10" id="10"/>
            <p:cNvSpPr txBox="true"/>
            <p:nvPr/>
          </p:nvSpPr>
          <p:spPr>
            <a:xfrm>
              <a:off x="0" y="-9525"/>
              <a:ext cx="2046470" cy="135428"/>
            </a:xfrm>
            <a:prstGeom prst="rect">
              <a:avLst/>
            </a:prstGeom>
          </p:spPr>
          <p:txBody>
            <a:bodyPr anchor="ctr" rtlCol="false" tIns="50800" lIns="50800" bIns="50800" rIns="50800"/>
            <a:lstStyle/>
            <a:p>
              <a:pPr algn="l">
                <a:lnSpc>
                  <a:spcPts val="1232"/>
                </a:lnSpc>
              </a:pPr>
              <a:r>
                <a:rPr lang="en-US" sz="1232" spc="-32">
                  <a:solidFill>
                    <a:srgbClr val="000000"/>
                  </a:solidFill>
                  <a:latin typeface="Solomon Sans"/>
                  <a:ea typeface="Solomon Sans"/>
                  <a:cs typeface="Solomon Sans"/>
                  <a:sym typeface="Solomon Sans"/>
                </a:rPr>
                <a:t>Date of appointment:</a:t>
              </a:r>
            </a:p>
          </p:txBody>
        </p:sp>
      </p:grpSp>
      <p:grpSp>
        <p:nvGrpSpPr>
          <p:cNvPr name="Group 11" id="11"/>
          <p:cNvGrpSpPr/>
          <p:nvPr/>
        </p:nvGrpSpPr>
        <p:grpSpPr>
          <a:xfrm rot="0">
            <a:off x="924812" y="5456998"/>
            <a:ext cx="5757157" cy="617820"/>
            <a:chOff x="0" y="0"/>
            <a:chExt cx="2063235" cy="221413"/>
          </a:xfrm>
        </p:grpSpPr>
        <p:sp>
          <p:nvSpPr>
            <p:cNvPr name="Freeform 12" id="12"/>
            <p:cNvSpPr/>
            <p:nvPr/>
          </p:nvSpPr>
          <p:spPr>
            <a:xfrm flipH="false" flipV="false" rot="0">
              <a:off x="0" y="0"/>
              <a:ext cx="2063235" cy="221413"/>
            </a:xfrm>
            <a:custGeom>
              <a:avLst/>
              <a:gdLst/>
              <a:ahLst/>
              <a:cxnLst/>
              <a:rect r="r" b="b" t="t" l="l"/>
              <a:pathLst>
                <a:path h="221413" w="2063235">
                  <a:moveTo>
                    <a:pt x="0" y="0"/>
                  </a:moveTo>
                  <a:lnTo>
                    <a:pt x="2063235" y="0"/>
                  </a:lnTo>
                  <a:lnTo>
                    <a:pt x="2063235" y="221413"/>
                  </a:lnTo>
                  <a:lnTo>
                    <a:pt x="0" y="221413"/>
                  </a:lnTo>
                  <a:close/>
                </a:path>
              </a:pathLst>
            </a:custGeom>
            <a:ln w="19050" cap="sq">
              <a:solidFill>
                <a:srgbClr val="16423C"/>
              </a:solidFill>
              <a:prstDash val="solid"/>
              <a:miter/>
            </a:ln>
          </p:spPr>
        </p:sp>
        <p:sp>
          <p:nvSpPr>
            <p:cNvPr name="TextBox 13" id="13"/>
            <p:cNvSpPr txBox="true"/>
            <p:nvPr/>
          </p:nvSpPr>
          <p:spPr>
            <a:xfrm>
              <a:off x="0" y="0"/>
              <a:ext cx="2063235" cy="221413"/>
            </a:xfrm>
            <a:prstGeom prst="rect">
              <a:avLst/>
            </a:prstGeom>
          </p:spPr>
          <p:txBody>
            <a:bodyPr anchor="ctr" rtlCol="false" tIns="50800" lIns="50800" bIns="50800" rIns="50800"/>
            <a:lstStyle/>
            <a:p>
              <a:pPr algn="ctr">
                <a:lnSpc>
                  <a:spcPts val="1732"/>
                </a:lnSpc>
              </a:pPr>
            </a:p>
          </p:txBody>
        </p:sp>
      </p:grpSp>
      <p:grpSp>
        <p:nvGrpSpPr>
          <p:cNvPr name="Group 14" id="14"/>
          <p:cNvGrpSpPr/>
          <p:nvPr/>
        </p:nvGrpSpPr>
        <p:grpSpPr>
          <a:xfrm rot="0">
            <a:off x="916469" y="6607106"/>
            <a:ext cx="5757157" cy="691877"/>
            <a:chOff x="0" y="0"/>
            <a:chExt cx="2063235" cy="247953"/>
          </a:xfrm>
        </p:grpSpPr>
        <p:sp>
          <p:nvSpPr>
            <p:cNvPr name="Freeform 15" id="15"/>
            <p:cNvSpPr/>
            <p:nvPr/>
          </p:nvSpPr>
          <p:spPr>
            <a:xfrm flipH="false" flipV="false" rot="0">
              <a:off x="0" y="0"/>
              <a:ext cx="2063235" cy="247953"/>
            </a:xfrm>
            <a:custGeom>
              <a:avLst/>
              <a:gdLst/>
              <a:ahLst/>
              <a:cxnLst/>
              <a:rect r="r" b="b" t="t" l="l"/>
              <a:pathLst>
                <a:path h="247953" w="2063235">
                  <a:moveTo>
                    <a:pt x="0" y="0"/>
                  </a:moveTo>
                  <a:lnTo>
                    <a:pt x="2063235" y="0"/>
                  </a:lnTo>
                  <a:lnTo>
                    <a:pt x="2063235" y="247953"/>
                  </a:lnTo>
                  <a:lnTo>
                    <a:pt x="0" y="247953"/>
                  </a:lnTo>
                  <a:close/>
                </a:path>
              </a:pathLst>
            </a:custGeom>
            <a:ln w="19050" cap="sq">
              <a:solidFill>
                <a:srgbClr val="16423C"/>
              </a:solidFill>
              <a:prstDash val="solid"/>
              <a:miter/>
            </a:ln>
          </p:spPr>
        </p:sp>
        <p:sp>
          <p:nvSpPr>
            <p:cNvPr name="TextBox 16" id="16"/>
            <p:cNvSpPr txBox="true"/>
            <p:nvPr/>
          </p:nvSpPr>
          <p:spPr>
            <a:xfrm>
              <a:off x="0" y="0"/>
              <a:ext cx="2063235" cy="247953"/>
            </a:xfrm>
            <a:prstGeom prst="rect">
              <a:avLst/>
            </a:prstGeom>
          </p:spPr>
          <p:txBody>
            <a:bodyPr anchor="ctr" rtlCol="false" tIns="50800" lIns="50800" bIns="50800" rIns="50800"/>
            <a:lstStyle/>
            <a:p>
              <a:pPr algn="ctr">
                <a:lnSpc>
                  <a:spcPts val="1732"/>
                </a:lnSpc>
              </a:pPr>
            </a:p>
          </p:txBody>
        </p:sp>
      </p:grpSp>
      <p:grpSp>
        <p:nvGrpSpPr>
          <p:cNvPr name="Group 17" id="17"/>
          <p:cNvGrpSpPr/>
          <p:nvPr/>
        </p:nvGrpSpPr>
        <p:grpSpPr>
          <a:xfrm rot="0">
            <a:off x="901421" y="5073071"/>
            <a:ext cx="5757157" cy="351313"/>
            <a:chOff x="0" y="0"/>
            <a:chExt cx="2063235" cy="125903"/>
          </a:xfrm>
        </p:grpSpPr>
        <p:sp>
          <p:nvSpPr>
            <p:cNvPr name="Freeform 18" id="18"/>
            <p:cNvSpPr/>
            <p:nvPr/>
          </p:nvSpPr>
          <p:spPr>
            <a:xfrm flipH="false" flipV="false" rot="0">
              <a:off x="0" y="0"/>
              <a:ext cx="2063235" cy="125903"/>
            </a:xfrm>
            <a:custGeom>
              <a:avLst/>
              <a:gdLst/>
              <a:ahLst/>
              <a:cxnLst/>
              <a:rect r="r" b="b" t="t" l="l"/>
              <a:pathLst>
                <a:path h="125903" w="2063235">
                  <a:moveTo>
                    <a:pt x="0" y="0"/>
                  </a:moveTo>
                  <a:lnTo>
                    <a:pt x="2063235" y="0"/>
                  </a:lnTo>
                  <a:lnTo>
                    <a:pt x="2063235" y="125903"/>
                  </a:lnTo>
                  <a:lnTo>
                    <a:pt x="0" y="125903"/>
                  </a:lnTo>
                  <a:close/>
                </a:path>
              </a:pathLst>
            </a:custGeom>
            <a:ln w="19050" cap="sq">
              <a:solidFill>
                <a:srgbClr val="16423C"/>
              </a:solidFill>
              <a:prstDash val="solid"/>
              <a:miter/>
            </a:ln>
          </p:spPr>
        </p:sp>
        <p:sp>
          <p:nvSpPr>
            <p:cNvPr name="TextBox 19" id="19"/>
            <p:cNvSpPr txBox="true"/>
            <p:nvPr/>
          </p:nvSpPr>
          <p:spPr>
            <a:xfrm>
              <a:off x="0" y="0"/>
              <a:ext cx="2063235" cy="125903"/>
            </a:xfrm>
            <a:prstGeom prst="rect">
              <a:avLst/>
            </a:prstGeom>
          </p:spPr>
          <p:txBody>
            <a:bodyPr anchor="ctr" rtlCol="false" tIns="50800" lIns="50800" bIns="50800" rIns="50800"/>
            <a:lstStyle/>
            <a:p>
              <a:pPr algn="ctr">
                <a:lnSpc>
                  <a:spcPts val="1732"/>
                </a:lnSpc>
              </a:pPr>
            </a:p>
          </p:txBody>
        </p:sp>
      </p:grpSp>
      <p:grpSp>
        <p:nvGrpSpPr>
          <p:cNvPr name="Group 20" id="20"/>
          <p:cNvGrpSpPr/>
          <p:nvPr/>
        </p:nvGrpSpPr>
        <p:grpSpPr>
          <a:xfrm rot="0">
            <a:off x="901421" y="999329"/>
            <a:ext cx="5757157" cy="606584"/>
            <a:chOff x="0" y="0"/>
            <a:chExt cx="2063235" cy="217386"/>
          </a:xfrm>
        </p:grpSpPr>
        <p:sp>
          <p:nvSpPr>
            <p:cNvPr name="Freeform 21" id="21"/>
            <p:cNvSpPr/>
            <p:nvPr/>
          </p:nvSpPr>
          <p:spPr>
            <a:xfrm flipH="false" flipV="false" rot="0">
              <a:off x="0" y="0"/>
              <a:ext cx="2063235" cy="217386"/>
            </a:xfrm>
            <a:custGeom>
              <a:avLst/>
              <a:gdLst/>
              <a:ahLst/>
              <a:cxnLst/>
              <a:rect r="r" b="b" t="t" l="l"/>
              <a:pathLst>
                <a:path h="217386" w="2063235">
                  <a:moveTo>
                    <a:pt x="0" y="0"/>
                  </a:moveTo>
                  <a:lnTo>
                    <a:pt x="2063235" y="0"/>
                  </a:lnTo>
                  <a:lnTo>
                    <a:pt x="2063235" y="217386"/>
                  </a:lnTo>
                  <a:lnTo>
                    <a:pt x="0" y="217386"/>
                  </a:lnTo>
                  <a:close/>
                </a:path>
              </a:pathLst>
            </a:custGeom>
            <a:ln w="19050" cap="sq">
              <a:solidFill>
                <a:srgbClr val="16423C"/>
              </a:solidFill>
              <a:prstDash val="solid"/>
              <a:miter/>
            </a:ln>
          </p:spPr>
        </p:sp>
        <p:sp>
          <p:nvSpPr>
            <p:cNvPr name="TextBox 22" id="22"/>
            <p:cNvSpPr txBox="true"/>
            <p:nvPr/>
          </p:nvSpPr>
          <p:spPr>
            <a:xfrm>
              <a:off x="0" y="0"/>
              <a:ext cx="2063235" cy="217386"/>
            </a:xfrm>
            <a:prstGeom prst="rect">
              <a:avLst/>
            </a:prstGeom>
          </p:spPr>
          <p:txBody>
            <a:bodyPr anchor="ctr" rtlCol="false" tIns="50800" lIns="50800" bIns="50800" rIns="50800"/>
            <a:lstStyle/>
            <a:p>
              <a:pPr algn="ctr">
                <a:lnSpc>
                  <a:spcPts val="1732"/>
                </a:lnSpc>
              </a:pPr>
            </a:p>
          </p:txBody>
        </p:sp>
      </p:grpSp>
      <p:grpSp>
        <p:nvGrpSpPr>
          <p:cNvPr name="Group 23" id="23"/>
          <p:cNvGrpSpPr/>
          <p:nvPr/>
        </p:nvGrpSpPr>
        <p:grpSpPr>
          <a:xfrm rot="0">
            <a:off x="916469" y="6141493"/>
            <a:ext cx="5742109" cy="351313"/>
            <a:chOff x="0" y="0"/>
            <a:chExt cx="2057842" cy="125903"/>
          </a:xfrm>
        </p:grpSpPr>
        <p:sp>
          <p:nvSpPr>
            <p:cNvPr name="Freeform 24" id="24"/>
            <p:cNvSpPr/>
            <p:nvPr/>
          </p:nvSpPr>
          <p:spPr>
            <a:xfrm flipH="false" flipV="false" rot="0">
              <a:off x="0" y="0"/>
              <a:ext cx="2057842" cy="125903"/>
            </a:xfrm>
            <a:custGeom>
              <a:avLst/>
              <a:gdLst/>
              <a:ahLst/>
              <a:cxnLst/>
              <a:rect r="r" b="b" t="t" l="l"/>
              <a:pathLst>
                <a:path h="125903" w="2057842">
                  <a:moveTo>
                    <a:pt x="0" y="0"/>
                  </a:moveTo>
                  <a:lnTo>
                    <a:pt x="2057842" y="0"/>
                  </a:lnTo>
                  <a:lnTo>
                    <a:pt x="2057842" y="125903"/>
                  </a:lnTo>
                  <a:lnTo>
                    <a:pt x="0" y="125903"/>
                  </a:lnTo>
                  <a:close/>
                </a:path>
              </a:pathLst>
            </a:custGeom>
            <a:ln w="19050" cap="sq">
              <a:solidFill>
                <a:srgbClr val="16423C"/>
              </a:solidFill>
              <a:prstDash val="solid"/>
              <a:miter/>
            </a:ln>
          </p:spPr>
        </p:sp>
        <p:sp>
          <p:nvSpPr>
            <p:cNvPr name="TextBox 25" id="25"/>
            <p:cNvSpPr txBox="true"/>
            <p:nvPr/>
          </p:nvSpPr>
          <p:spPr>
            <a:xfrm>
              <a:off x="0" y="0"/>
              <a:ext cx="2057842" cy="125903"/>
            </a:xfrm>
            <a:prstGeom prst="rect">
              <a:avLst/>
            </a:prstGeom>
          </p:spPr>
          <p:txBody>
            <a:bodyPr anchor="ctr" rtlCol="false" tIns="50800" lIns="50800" bIns="50800" rIns="50800"/>
            <a:lstStyle/>
            <a:p>
              <a:pPr algn="ctr">
                <a:lnSpc>
                  <a:spcPts val="1732"/>
                </a:lnSpc>
              </a:pPr>
            </a:p>
          </p:txBody>
        </p:sp>
      </p:grpSp>
      <p:sp>
        <p:nvSpPr>
          <p:cNvPr name="TextBox 26" id="26"/>
          <p:cNvSpPr txBox="true"/>
          <p:nvPr/>
        </p:nvSpPr>
        <p:spPr>
          <a:xfrm rot="0">
            <a:off x="954500" y="4827961"/>
            <a:ext cx="1968541"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Previous  Employment</a:t>
            </a:r>
          </a:p>
        </p:txBody>
      </p:sp>
      <p:sp>
        <p:nvSpPr>
          <p:cNvPr name="TextBox 27" id="27"/>
          <p:cNvSpPr txBox="true"/>
          <p:nvPr/>
        </p:nvSpPr>
        <p:spPr>
          <a:xfrm rot="0">
            <a:off x="1007838" y="2663187"/>
            <a:ext cx="918889"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Post code:</a:t>
            </a:r>
          </a:p>
        </p:txBody>
      </p:sp>
      <p:sp>
        <p:nvSpPr>
          <p:cNvPr name="TextBox 28" id="28"/>
          <p:cNvSpPr txBox="true"/>
          <p:nvPr/>
        </p:nvSpPr>
        <p:spPr>
          <a:xfrm rot="0">
            <a:off x="1007838" y="1184648"/>
            <a:ext cx="1474045"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Name of employer:</a:t>
            </a:r>
          </a:p>
        </p:txBody>
      </p:sp>
      <p:sp>
        <p:nvSpPr>
          <p:cNvPr name="TextBox 29" id="29"/>
          <p:cNvSpPr txBox="true"/>
          <p:nvPr/>
        </p:nvSpPr>
        <p:spPr>
          <a:xfrm rot="0">
            <a:off x="1007838" y="1812353"/>
            <a:ext cx="1296079"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Address:</a:t>
            </a:r>
          </a:p>
        </p:txBody>
      </p:sp>
      <p:sp>
        <p:nvSpPr>
          <p:cNvPr name="TextBox 30" id="30"/>
          <p:cNvSpPr txBox="true"/>
          <p:nvPr/>
        </p:nvSpPr>
        <p:spPr>
          <a:xfrm rot="0">
            <a:off x="1024984" y="5548209"/>
            <a:ext cx="3176857"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Address:</a:t>
            </a:r>
          </a:p>
        </p:txBody>
      </p:sp>
      <p:sp>
        <p:nvSpPr>
          <p:cNvPr name="TextBox 31" id="31"/>
          <p:cNvSpPr txBox="true"/>
          <p:nvPr/>
        </p:nvSpPr>
        <p:spPr>
          <a:xfrm rot="0">
            <a:off x="1024984" y="5166813"/>
            <a:ext cx="3092384"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Name of Employer:</a:t>
            </a:r>
          </a:p>
        </p:txBody>
      </p:sp>
      <p:sp>
        <p:nvSpPr>
          <p:cNvPr name="TextBox 32" id="32"/>
          <p:cNvSpPr txBox="true"/>
          <p:nvPr/>
        </p:nvSpPr>
        <p:spPr>
          <a:xfrm rot="0">
            <a:off x="1055172" y="6233533"/>
            <a:ext cx="1379378"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Dates to and from:</a:t>
            </a:r>
          </a:p>
        </p:txBody>
      </p:sp>
      <p:sp>
        <p:nvSpPr>
          <p:cNvPr name="TextBox 33" id="33"/>
          <p:cNvSpPr txBox="true"/>
          <p:nvPr/>
        </p:nvSpPr>
        <p:spPr>
          <a:xfrm rot="0">
            <a:off x="4299368" y="5172645"/>
            <a:ext cx="1379378"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Job Title(s):</a:t>
            </a:r>
          </a:p>
        </p:txBody>
      </p:sp>
      <p:sp>
        <p:nvSpPr>
          <p:cNvPr name="TextBox 34" id="34"/>
          <p:cNvSpPr txBox="true"/>
          <p:nvPr/>
        </p:nvSpPr>
        <p:spPr>
          <a:xfrm rot="0">
            <a:off x="954500" y="4161694"/>
            <a:ext cx="2094273"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Brief description of duties:</a:t>
            </a:r>
          </a:p>
        </p:txBody>
      </p:sp>
      <p:sp>
        <p:nvSpPr>
          <p:cNvPr name="TextBox 35" id="35"/>
          <p:cNvSpPr txBox="true"/>
          <p:nvPr/>
        </p:nvSpPr>
        <p:spPr>
          <a:xfrm rot="0">
            <a:off x="948203" y="644003"/>
            <a:ext cx="1968541"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Present Employment</a:t>
            </a:r>
          </a:p>
        </p:txBody>
      </p:sp>
      <p:sp>
        <p:nvSpPr>
          <p:cNvPr name="TextBox 36" id="36"/>
          <p:cNvSpPr txBox="true"/>
          <p:nvPr/>
        </p:nvSpPr>
        <p:spPr>
          <a:xfrm rot="0">
            <a:off x="948203" y="3450971"/>
            <a:ext cx="5609589" cy="216535"/>
          </a:xfrm>
          <a:prstGeom prst="rect">
            <a:avLst/>
          </a:prstGeom>
        </p:spPr>
        <p:txBody>
          <a:bodyPr anchor="t" rtlCol="false" tIns="0" lIns="0" bIns="0" rIns="0">
            <a:spAutoFit/>
          </a:bodyPr>
          <a:lstStyle/>
          <a:p>
            <a:pPr algn="l">
              <a:lnSpc>
                <a:spcPts val="1400"/>
              </a:lnSpc>
            </a:pPr>
            <a:r>
              <a:rPr lang="en-US" sz="1400" spc="-36">
                <a:solidFill>
                  <a:srgbClr val="16423C"/>
                </a:solidFill>
                <a:latin typeface="Solomon Sans"/>
                <a:ea typeface="Solomon Sans"/>
                <a:cs typeface="Solomon Sans"/>
                <a:sym typeface="Solomon Sans"/>
              </a:rPr>
              <a:t>Post title:</a:t>
            </a:r>
          </a:p>
        </p:txBody>
      </p:sp>
      <p:grpSp>
        <p:nvGrpSpPr>
          <p:cNvPr name="Group 37" id="37"/>
          <p:cNvGrpSpPr/>
          <p:nvPr/>
        </p:nvGrpSpPr>
        <p:grpSpPr>
          <a:xfrm rot="0">
            <a:off x="922945" y="1672587"/>
            <a:ext cx="5744205" cy="1583055"/>
            <a:chOff x="0" y="0"/>
            <a:chExt cx="2058593" cy="567331"/>
          </a:xfrm>
        </p:grpSpPr>
        <p:sp>
          <p:nvSpPr>
            <p:cNvPr name="Freeform 38" id="38"/>
            <p:cNvSpPr/>
            <p:nvPr/>
          </p:nvSpPr>
          <p:spPr>
            <a:xfrm flipH="false" flipV="false" rot="0">
              <a:off x="0" y="0"/>
              <a:ext cx="2058594" cy="567331"/>
            </a:xfrm>
            <a:custGeom>
              <a:avLst/>
              <a:gdLst/>
              <a:ahLst/>
              <a:cxnLst/>
              <a:rect r="r" b="b" t="t" l="l"/>
              <a:pathLst>
                <a:path h="567331" w="2058594">
                  <a:moveTo>
                    <a:pt x="0" y="0"/>
                  </a:moveTo>
                  <a:lnTo>
                    <a:pt x="2058594" y="0"/>
                  </a:lnTo>
                  <a:lnTo>
                    <a:pt x="2058594" y="567331"/>
                  </a:lnTo>
                  <a:lnTo>
                    <a:pt x="0" y="567331"/>
                  </a:lnTo>
                  <a:close/>
                </a:path>
              </a:pathLst>
            </a:custGeom>
            <a:ln w="19050" cap="sq">
              <a:solidFill>
                <a:srgbClr val="16423C"/>
              </a:solidFill>
              <a:prstDash val="solid"/>
              <a:miter/>
            </a:ln>
          </p:spPr>
        </p:sp>
        <p:sp>
          <p:nvSpPr>
            <p:cNvPr name="TextBox 39" id="39"/>
            <p:cNvSpPr txBox="true"/>
            <p:nvPr/>
          </p:nvSpPr>
          <p:spPr>
            <a:xfrm>
              <a:off x="0" y="0"/>
              <a:ext cx="2058593" cy="567331"/>
            </a:xfrm>
            <a:prstGeom prst="rect">
              <a:avLst/>
            </a:prstGeom>
          </p:spPr>
          <p:txBody>
            <a:bodyPr anchor="ctr" rtlCol="false" tIns="50800" lIns="50800" bIns="50800" rIns="50800"/>
            <a:lstStyle/>
            <a:p>
              <a:pPr algn="ctr">
                <a:lnSpc>
                  <a:spcPts val="1732"/>
                </a:lnSpc>
              </a:pPr>
            </a:p>
          </p:txBody>
        </p:sp>
      </p:grpSp>
      <p:sp>
        <p:nvSpPr>
          <p:cNvPr name="TextBox 40" id="40"/>
          <p:cNvSpPr txBox="true"/>
          <p:nvPr/>
        </p:nvSpPr>
        <p:spPr>
          <a:xfrm rot="0">
            <a:off x="1024984" y="6687478"/>
            <a:ext cx="2094273"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Brief description of duties:</a:t>
            </a:r>
          </a:p>
        </p:txBody>
      </p:sp>
      <p:grpSp>
        <p:nvGrpSpPr>
          <p:cNvPr name="Group 41" id="41"/>
          <p:cNvGrpSpPr/>
          <p:nvPr/>
        </p:nvGrpSpPr>
        <p:grpSpPr>
          <a:xfrm rot="0">
            <a:off x="924812" y="7737133"/>
            <a:ext cx="5757157" cy="351313"/>
            <a:chOff x="0" y="0"/>
            <a:chExt cx="2063235" cy="125903"/>
          </a:xfrm>
        </p:grpSpPr>
        <p:sp>
          <p:nvSpPr>
            <p:cNvPr name="Freeform 42" id="42"/>
            <p:cNvSpPr/>
            <p:nvPr/>
          </p:nvSpPr>
          <p:spPr>
            <a:xfrm flipH="false" flipV="false" rot="0">
              <a:off x="0" y="0"/>
              <a:ext cx="2063235" cy="125903"/>
            </a:xfrm>
            <a:custGeom>
              <a:avLst/>
              <a:gdLst/>
              <a:ahLst/>
              <a:cxnLst/>
              <a:rect r="r" b="b" t="t" l="l"/>
              <a:pathLst>
                <a:path h="125903" w="2063235">
                  <a:moveTo>
                    <a:pt x="0" y="0"/>
                  </a:moveTo>
                  <a:lnTo>
                    <a:pt x="2063235" y="0"/>
                  </a:lnTo>
                  <a:lnTo>
                    <a:pt x="2063235" y="125903"/>
                  </a:lnTo>
                  <a:lnTo>
                    <a:pt x="0" y="125903"/>
                  </a:lnTo>
                  <a:close/>
                </a:path>
              </a:pathLst>
            </a:custGeom>
            <a:ln w="19050" cap="sq">
              <a:solidFill>
                <a:srgbClr val="16423C"/>
              </a:solidFill>
              <a:prstDash val="solid"/>
              <a:miter/>
            </a:ln>
          </p:spPr>
        </p:sp>
        <p:sp>
          <p:nvSpPr>
            <p:cNvPr name="TextBox 43" id="43"/>
            <p:cNvSpPr txBox="true"/>
            <p:nvPr/>
          </p:nvSpPr>
          <p:spPr>
            <a:xfrm>
              <a:off x="0" y="0"/>
              <a:ext cx="2063235" cy="125903"/>
            </a:xfrm>
            <a:prstGeom prst="rect">
              <a:avLst/>
            </a:prstGeom>
          </p:spPr>
          <p:txBody>
            <a:bodyPr anchor="ctr" rtlCol="false" tIns="50800" lIns="50800" bIns="50800" rIns="50800"/>
            <a:lstStyle/>
            <a:p>
              <a:pPr algn="ctr">
                <a:lnSpc>
                  <a:spcPts val="1732"/>
                </a:lnSpc>
              </a:pPr>
            </a:p>
          </p:txBody>
        </p:sp>
      </p:grpSp>
      <p:grpSp>
        <p:nvGrpSpPr>
          <p:cNvPr name="Group 44" id="44"/>
          <p:cNvGrpSpPr/>
          <p:nvPr/>
        </p:nvGrpSpPr>
        <p:grpSpPr>
          <a:xfrm rot="0">
            <a:off x="924812" y="8155122"/>
            <a:ext cx="5757157" cy="617820"/>
            <a:chOff x="0" y="0"/>
            <a:chExt cx="2063235" cy="221413"/>
          </a:xfrm>
        </p:grpSpPr>
        <p:sp>
          <p:nvSpPr>
            <p:cNvPr name="Freeform 45" id="45"/>
            <p:cNvSpPr/>
            <p:nvPr/>
          </p:nvSpPr>
          <p:spPr>
            <a:xfrm flipH="false" flipV="false" rot="0">
              <a:off x="0" y="0"/>
              <a:ext cx="2063235" cy="221413"/>
            </a:xfrm>
            <a:custGeom>
              <a:avLst/>
              <a:gdLst/>
              <a:ahLst/>
              <a:cxnLst/>
              <a:rect r="r" b="b" t="t" l="l"/>
              <a:pathLst>
                <a:path h="221413" w="2063235">
                  <a:moveTo>
                    <a:pt x="0" y="0"/>
                  </a:moveTo>
                  <a:lnTo>
                    <a:pt x="2063235" y="0"/>
                  </a:lnTo>
                  <a:lnTo>
                    <a:pt x="2063235" y="221413"/>
                  </a:lnTo>
                  <a:lnTo>
                    <a:pt x="0" y="221413"/>
                  </a:lnTo>
                  <a:close/>
                </a:path>
              </a:pathLst>
            </a:custGeom>
            <a:ln w="19050" cap="sq">
              <a:solidFill>
                <a:srgbClr val="16423C"/>
              </a:solidFill>
              <a:prstDash val="solid"/>
              <a:miter/>
            </a:ln>
          </p:spPr>
        </p:sp>
        <p:sp>
          <p:nvSpPr>
            <p:cNvPr name="TextBox 46" id="46"/>
            <p:cNvSpPr txBox="true"/>
            <p:nvPr/>
          </p:nvSpPr>
          <p:spPr>
            <a:xfrm>
              <a:off x="0" y="0"/>
              <a:ext cx="2063235" cy="221413"/>
            </a:xfrm>
            <a:prstGeom prst="rect">
              <a:avLst/>
            </a:prstGeom>
          </p:spPr>
          <p:txBody>
            <a:bodyPr anchor="ctr" rtlCol="false" tIns="50800" lIns="50800" bIns="50800" rIns="50800"/>
            <a:lstStyle/>
            <a:p>
              <a:pPr algn="ctr">
                <a:lnSpc>
                  <a:spcPts val="1732"/>
                </a:lnSpc>
              </a:pPr>
            </a:p>
          </p:txBody>
        </p:sp>
      </p:grpSp>
      <p:grpSp>
        <p:nvGrpSpPr>
          <p:cNvPr name="Group 47" id="47"/>
          <p:cNvGrpSpPr/>
          <p:nvPr/>
        </p:nvGrpSpPr>
        <p:grpSpPr>
          <a:xfrm rot="0">
            <a:off x="932336" y="8830092"/>
            <a:ext cx="5742109" cy="351313"/>
            <a:chOff x="0" y="0"/>
            <a:chExt cx="2057842" cy="125903"/>
          </a:xfrm>
        </p:grpSpPr>
        <p:sp>
          <p:nvSpPr>
            <p:cNvPr name="Freeform 48" id="48"/>
            <p:cNvSpPr/>
            <p:nvPr/>
          </p:nvSpPr>
          <p:spPr>
            <a:xfrm flipH="false" flipV="false" rot="0">
              <a:off x="0" y="0"/>
              <a:ext cx="2057842" cy="125903"/>
            </a:xfrm>
            <a:custGeom>
              <a:avLst/>
              <a:gdLst/>
              <a:ahLst/>
              <a:cxnLst/>
              <a:rect r="r" b="b" t="t" l="l"/>
              <a:pathLst>
                <a:path h="125903" w="2057842">
                  <a:moveTo>
                    <a:pt x="0" y="0"/>
                  </a:moveTo>
                  <a:lnTo>
                    <a:pt x="2057842" y="0"/>
                  </a:lnTo>
                  <a:lnTo>
                    <a:pt x="2057842" y="125903"/>
                  </a:lnTo>
                  <a:lnTo>
                    <a:pt x="0" y="125903"/>
                  </a:lnTo>
                  <a:close/>
                </a:path>
              </a:pathLst>
            </a:custGeom>
            <a:ln w="19050" cap="sq">
              <a:solidFill>
                <a:srgbClr val="16423C"/>
              </a:solidFill>
              <a:prstDash val="solid"/>
              <a:miter/>
            </a:ln>
          </p:spPr>
        </p:sp>
        <p:sp>
          <p:nvSpPr>
            <p:cNvPr name="TextBox 49" id="49"/>
            <p:cNvSpPr txBox="true"/>
            <p:nvPr/>
          </p:nvSpPr>
          <p:spPr>
            <a:xfrm>
              <a:off x="0" y="0"/>
              <a:ext cx="2057842" cy="125903"/>
            </a:xfrm>
            <a:prstGeom prst="rect">
              <a:avLst/>
            </a:prstGeom>
          </p:spPr>
          <p:txBody>
            <a:bodyPr anchor="ctr" rtlCol="false" tIns="50800" lIns="50800" bIns="50800" rIns="50800"/>
            <a:lstStyle/>
            <a:p>
              <a:pPr algn="ctr">
                <a:lnSpc>
                  <a:spcPts val="1732"/>
                </a:lnSpc>
              </a:pPr>
            </a:p>
          </p:txBody>
        </p:sp>
      </p:grpSp>
      <p:grpSp>
        <p:nvGrpSpPr>
          <p:cNvPr name="Group 50" id="50"/>
          <p:cNvGrpSpPr/>
          <p:nvPr/>
        </p:nvGrpSpPr>
        <p:grpSpPr>
          <a:xfrm rot="0">
            <a:off x="916469" y="9248080"/>
            <a:ext cx="5757157" cy="937531"/>
            <a:chOff x="0" y="0"/>
            <a:chExt cx="2063235" cy="335990"/>
          </a:xfrm>
        </p:grpSpPr>
        <p:sp>
          <p:nvSpPr>
            <p:cNvPr name="Freeform 51" id="51"/>
            <p:cNvSpPr/>
            <p:nvPr/>
          </p:nvSpPr>
          <p:spPr>
            <a:xfrm flipH="false" flipV="false" rot="0">
              <a:off x="0" y="0"/>
              <a:ext cx="2063235" cy="335990"/>
            </a:xfrm>
            <a:custGeom>
              <a:avLst/>
              <a:gdLst/>
              <a:ahLst/>
              <a:cxnLst/>
              <a:rect r="r" b="b" t="t" l="l"/>
              <a:pathLst>
                <a:path h="335990" w="2063235">
                  <a:moveTo>
                    <a:pt x="0" y="0"/>
                  </a:moveTo>
                  <a:lnTo>
                    <a:pt x="2063235" y="0"/>
                  </a:lnTo>
                  <a:lnTo>
                    <a:pt x="2063235" y="335990"/>
                  </a:lnTo>
                  <a:lnTo>
                    <a:pt x="0" y="335990"/>
                  </a:lnTo>
                  <a:close/>
                </a:path>
              </a:pathLst>
            </a:custGeom>
            <a:ln w="19050" cap="sq">
              <a:solidFill>
                <a:srgbClr val="16423C"/>
              </a:solidFill>
              <a:prstDash val="solid"/>
              <a:miter/>
            </a:ln>
          </p:spPr>
        </p:sp>
        <p:sp>
          <p:nvSpPr>
            <p:cNvPr name="TextBox 52" id="52"/>
            <p:cNvSpPr txBox="true"/>
            <p:nvPr/>
          </p:nvSpPr>
          <p:spPr>
            <a:xfrm>
              <a:off x="0" y="0"/>
              <a:ext cx="2063235" cy="335990"/>
            </a:xfrm>
            <a:prstGeom prst="rect">
              <a:avLst/>
            </a:prstGeom>
          </p:spPr>
          <p:txBody>
            <a:bodyPr anchor="ctr" rtlCol="false" tIns="50800" lIns="50800" bIns="50800" rIns="50800"/>
            <a:lstStyle/>
            <a:p>
              <a:pPr algn="ctr">
                <a:lnSpc>
                  <a:spcPts val="1732"/>
                </a:lnSpc>
              </a:pPr>
            </a:p>
          </p:txBody>
        </p:sp>
      </p:grpSp>
      <p:sp>
        <p:nvSpPr>
          <p:cNvPr name="TextBox 53" id="53"/>
          <p:cNvSpPr txBox="true"/>
          <p:nvPr/>
        </p:nvSpPr>
        <p:spPr>
          <a:xfrm rot="0">
            <a:off x="1067220" y="7830875"/>
            <a:ext cx="3092384"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Name of Employer:</a:t>
            </a:r>
          </a:p>
        </p:txBody>
      </p:sp>
      <p:sp>
        <p:nvSpPr>
          <p:cNvPr name="TextBox 54" id="54"/>
          <p:cNvSpPr txBox="true"/>
          <p:nvPr/>
        </p:nvSpPr>
        <p:spPr>
          <a:xfrm rot="0">
            <a:off x="1024984" y="8250372"/>
            <a:ext cx="3176857"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Address:</a:t>
            </a:r>
          </a:p>
        </p:txBody>
      </p:sp>
      <p:sp>
        <p:nvSpPr>
          <p:cNvPr name="TextBox 55" id="55"/>
          <p:cNvSpPr txBox="true"/>
          <p:nvPr/>
        </p:nvSpPr>
        <p:spPr>
          <a:xfrm rot="0">
            <a:off x="1024984" y="8923833"/>
            <a:ext cx="1379378"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Dates to and from:</a:t>
            </a:r>
          </a:p>
        </p:txBody>
      </p:sp>
      <p:sp>
        <p:nvSpPr>
          <p:cNvPr name="TextBox 56" id="56"/>
          <p:cNvSpPr txBox="true"/>
          <p:nvPr/>
        </p:nvSpPr>
        <p:spPr>
          <a:xfrm rot="0">
            <a:off x="1024984" y="9343330"/>
            <a:ext cx="2094273"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Brief description of duties:</a:t>
            </a:r>
          </a:p>
        </p:txBody>
      </p:sp>
      <p:sp>
        <p:nvSpPr>
          <p:cNvPr name="AutoShape 57" id="57"/>
          <p:cNvSpPr/>
          <p:nvPr/>
        </p:nvSpPr>
        <p:spPr>
          <a:xfrm>
            <a:off x="874419" y="7499008"/>
            <a:ext cx="5757157" cy="0"/>
          </a:xfrm>
          <a:prstGeom prst="line">
            <a:avLst/>
          </a:prstGeom>
          <a:ln cap="flat" w="19050">
            <a:solidFill>
              <a:srgbClr val="16423C"/>
            </a:solidFill>
            <a:prstDash val="solid"/>
            <a:headEnd type="none" len="sm" w="sm"/>
            <a:tailEnd type="none" len="sm" w="sm"/>
          </a:ln>
        </p:spPr>
      </p:sp>
      <p:sp>
        <p:nvSpPr>
          <p:cNvPr name="TextBox 58" id="58"/>
          <p:cNvSpPr txBox="true"/>
          <p:nvPr/>
        </p:nvSpPr>
        <p:spPr>
          <a:xfrm rot="0">
            <a:off x="4299368" y="7830875"/>
            <a:ext cx="1379378"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Job Title(s):</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515530" y="514560"/>
            <a:ext cx="6528939" cy="9890108"/>
            <a:chOff x="0" y="0"/>
            <a:chExt cx="2339824" cy="3544391"/>
          </a:xfrm>
        </p:grpSpPr>
        <p:sp>
          <p:nvSpPr>
            <p:cNvPr name="Freeform 3" id="3"/>
            <p:cNvSpPr/>
            <p:nvPr/>
          </p:nvSpPr>
          <p:spPr>
            <a:xfrm flipH="false" flipV="false" rot="0">
              <a:off x="0" y="0"/>
              <a:ext cx="2339824" cy="3544391"/>
            </a:xfrm>
            <a:custGeom>
              <a:avLst/>
              <a:gdLst/>
              <a:ahLst/>
              <a:cxnLst/>
              <a:rect r="r" b="b" t="t" l="l"/>
              <a:pathLst>
                <a:path h="3544391" w="2339824">
                  <a:moveTo>
                    <a:pt x="0" y="0"/>
                  </a:moveTo>
                  <a:lnTo>
                    <a:pt x="2339824" y="0"/>
                  </a:lnTo>
                  <a:lnTo>
                    <a:pt x="2339824" y="3544391"/>
                  </a:lnTo>
                  <a:lnTo>
                    <a:pt x="0" y="3544391"/>
                  </a:lnTo>
                  <a:close/>
                </a:path>
              </a:pathLst>
            </a:custGeom>
            <a:ln w="19050" cap="sq">
              <a:solidFill>
                <a:srgbClr val="16423C"/>
              </a:solidFill>
              <a:prstDash val="solid"/>
              <a:miter/>
            </a:ln>
          </p:spPr>
        </p:sp>
        <p:sp>
          <p:nvSpPr>
            <p:cNvPr name="TextBox 4" id="4"/>
            <p:cNvSpPr txBox="true"/>
            <p:nvPr/>
          </p:nvSpPr>
          <p:spPr>
            <a:xfrm>
              <a:off x="0" y="-47625"/>
              <a:ext cx="2339824" cy="3592016"/>
            </a:xfrm>
            <a:prstGeom prst="rect">
              <a:avLst/>
            </a:prstGeom>
          </p:spPr>
          <p:txBody>
            <a:bodyPr anchor="ctr" rtlCol="false" tIns="50800" lIns="50800" bIns="50800" rIns="50800"/>
            <a:lstStyle/>
            <a:p>
              <a:pPr algn="ctr">
                <a:lnSpc>
                  <a:spcPts val="1960"/>
                </a:lnSpc>
              </a:pPr>
            </a:p>
          </p:txBody>
        </p:sp>
      </p:grpSp>
      <p:graphicFrame>
        <p:nvGraphicFramePr>
          <p:cNvPr name="Table 5" id="5"/>
          <p:cNvGraphicFramePr>
            <a:graphicFrameLocks noGrp="true"/>
          </p:cNvGraphicFramePr>
          <p:nvPr/>
        </p:nvGraphicFramePr>
        <p:xfrm>
          <a:off x="847018" y="1625994"/>
          <a:ext cx="5956982" cy="5334000"/>
        </p:xfrm>
        <a:graphic>
          <a:graphicData uri="http://schemas.openxmlformats.org/drawingml/2006/table">
            <a:tbl>
              <a:tblPr/>
              <a:tblGrid>
                <a:gridCol w="1931154"/>
                <a:gridCol w="1461192"/>
                <a:gridCol w="2564636"/>
              </a:tblGrid>
              <a:tr h="544871">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Collage or University</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Course</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l">
                        <a:lnSpc>
                          <a:spcPts val="1679"/>
                        </a:lnSpc>
                        <a:defRPr/>
                      </a:pPr>
                      <a:r>
                        <a:rPr lang="en-US" sz="1200" b="true">
                          <a:solidFill>
                            <a:srgbClr val="000000"/>
                          </a:solidFill>
                          <a:latin typeface="Arimo Bold"/>
                          <a:ea typeface="Arimo Bold"/>
                          <a:cs typeface="Arimo Bold"/>
                          <a:sym typeface="Arimo Bold"/>
                        </a:rPr>
                        <a:t>Qualifications and Grades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2016978">
                <a:tc>
                  <a:txBody>
                    <a:bodyPr anchor="t" rtlCol="false"/>
                    <a:lstStyle/>
                    <a:p>
                      <a:pPr algn="ctr">
                        <a:lnSpc>
                          <a:spcPts val="1680"/>
                        </a:lnSpc>
                        <a:defRPr/>
                      </a:pPr>
                      <a:endParaRPr lang="en-US" sz="1100"/>
                    </a:p>
                    <a:p>
                      <a:pPr algn="ctr">
                        <a:lnSpc>
                          <a:spcPts val="1680"/>
                        </a:lnSpc>
                      </a:pPr>
                    </a:p>
                    <a:p>
                      <a:pPr algn="ctr">
                        <a:lnSpc>
                          <a:spcPts val="1680"/>
                        </a:lnSpc>
                      </a:pPr>
                    </a:p>
                    <a:p>
                      <a:pPr algn="ctr">
                        <a:lnSpc>
                          <a:spcPts val="1680"/>
                        </a:lnSpc>
                      </a:pPr>
                    </a:p>
                    <a:p>
                      <a:pPr algn="ctr">
                        <a:lnSpc>
                          <a:spcPts val="1680"/>
                        </a:lnSpc>
                      </a:pPr>
                    </a:p>
                    <a:p>
                      <a:pPr algn="ctr">
                        <a:lnSpc>
                          <a:spcPts val="1680"/>
                        </a:lnSpc>
                      </a:pPr>
                    </a:p>
                    <a:p>
                      <a:pPr algn="ctr">
                        <a:lnSpc>
                          <a:spcPts val="1680"/>
                        </a:lnSpc>
                      </a:pPr>
                    </a:p>
                    <a:p>
                      <a:pPr algn="ctr">
                        <a:lnSpc>
                          <a:spcPts val="1680"/>
                        </a:lnSpc>
                      </a:pP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544871">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School</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Subjects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Qualifications and Grades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2227280">
                <a:tc>
                  <a:txBody>
                    <a:bodyPr anchor="t" rtlCol="false"/>
                    <a:lstStyle/>
                    <a:p>
                      <a:pPr algn="ctr">
                        <a:lnSpc>
                          <a:spcPts val="1680"/>
                        </a:lnSpc>
                        <a:defRPr/>
                      </a:pPr>
                      <a:endParaRPr lang="en-US" sz="1100"/>
                    </a:p>
                    <a:p>
                      <a:pPr algn="ctr">
                        <a:lnSpc>
                          <a:spcPts val="1680"/>
                        </a:lnSpc>
                      </a:pPr>
                    </a:p>
                    <a:p>
                      <a:pPr algn="ctr">
                        <a:lnSpc>
                          <a:spcPts val="1680"/>
                        </a:lnSpc>
                      </a:pPr>
                    </a:p>
                    <a:p>
                      <a:pPr algn="ctr">
                        <a:lnSpc>
                          <a:spcPts val="1680"/>
                        </a:lnSpc>
                      </a:pPr>
                    </a:p>
                    <a:p>
                      <a:pPr algn="ctr">
                        <a:lnSpc>
                          <a:spcPts val="1680"/>
                        </a:lnSpc>
                      </a:pPr>
                    </a:p>
                    <a:p>
                      <a:pPr algn="ctr">
                        <a:lnSpc>
                          <a:spcPts val="1680"/>
                        </a:lnSpc>
                      </a:pPr>
                    </a:p>
                    <a:p>
                      <a:pPr algn="ctr">
                        <a:lnSpc>
                          <a:spcPts val="1680"/>
                        </a:lnSpc>
                      </a:pPr>
                    </a:p>
                    <a:p>
                      <a:pPr algn="ctr">
                        <a:lnSpc>
                          <a:spcPts val="1680"/>
                        </a:lnSpc>
                      </a:pPr>
                    </a:p>
                    <a:p>
                      <a:pPr algn="ctr">
                        <a:lnSpc>
                          <a:spcPts val="1680"/>
                        </a:lnSpc>
                      </a:pP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graphicFrame>
        <p:nvGraphicFramePr>
          <p:cNvPr name="Table 6" id="6"/>
          <p:cNvGraphicFramePr>
            <a:graphicFrameLocks noGrp="true"/>
          </p:cNvGraphicFramePr>
          <p:nvPr/>
        </p:nvGraphicFramePr>
        <p:xfrm>
          <a:off x="847018" y="7625940"/>
          <a:ext cx="5956982" cy="2537289"/>
        </p:xfrm>
        <a:graphic>
          <a:graphicData uri="http://schemas.openxmlformats.org/drawingml/2006/table">
            <a:tbl>
              <a:tblPr/>
              <a:tblGrid>
                <a:gridCol w="2882758"/>
                <a:gridCol w="3074225"/>
              </a:tblGrid>
              <a:tr h="637902">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Professional Qualifications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Course Details</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1899387">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sp>
        <p:nvSpPr>
          <p:cNvPr name="TextBox 7" id="7"/>
          <p:cNvSpPr txBox="true"/>
          <p:nvPr/>
        </p:nvSpPr>
        <p:spPr>
          <a:xfrm rot="0">
            <a:off x="847018" y="1034320"/>
            <a:ext cx="5766127" cy="3257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Qualifications obtained from Schools, Collages and Universities: Please list highest qualification first</a:t>
            </a:r>
          </a:p>
        </p:txBody>
      </p:sp>
      <p:sp>
        <p:nvSpPr>
          <p:cNvPr name="TextBox 8" id="8"/>
          <p:cNvSpPr txBox="true"/>
          <p:nvPr/>
        </p:nvSpPr>
        <p:spPr>
          <a:xfrm rot="0">
            <a:off x="688753" y="743337"/>
            <a:ext cx="1968541"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Education</a:t>
            </a:r>
          </a:p>
        </p:txBody>
      </p:sp>
      <p:sp>
        <p:nvSpPr>
          <p:cNvPr name="TextBox 9" id="9"/>
          <p:cNvSpPr txBox="true"/>
          <p:nvPr/>
        </p:nvSpPr>
        <p:spPr>
          <a:xfrm rot="0">
            <a:off x="847018" y="7217169"/>
            <a:ext cx="4199513"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Professional or Management Qualifications</a:t>
            </a:r>
          </a:p>
        </p:txBody>
      </p:sp>
    </p:spTree>
  </p:cSld>
  <p:clrMapOvr>
    <a:masterClrMapping/>
  </p:clrMapOvr>
</p:sld>
</file>

<file path=ppt/slides/slide5.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515530" y="514560"/>
            <a:ext cx="6528939" cy="9745508"/>
            <a:chOff x="0" y="0"/>
            <a:chExt cx="2339824" cy="3492570"/>
          </a:xfrm>
        </p:grpSpPr>
        <p:sp>
          <p:nvSpPr>
            <p:cNvPr name="Freeform 3" id="3"/>
            <p:cNvSpPr/>
            <p:nvPr/>
          </p:nvSpPr>
          <p:spPr>
            <a:xfrm flipH="false" flipV="false" rot="0">
              <a:off x="0" y="0"/>
              <a:ext cx="2339824" cy="3492570"/>
            </a:xfrm>
            <a:custGeom>
              <a:avLst/>
              <a:gdLst/>
              <a:ahLst/>
              <a:cxnLst/>
              <a:rect r="r" b="b" t="t" l="l"/>
              <a:pathLst>
                <a:path h="3492570" w="2339824">
                  <a:moveTo>
                    <a:pt x="0" y="0"/>
                  </a:moveTo>
                  <a:lnTo>
                    <a:pt x="2339824" y="0"/>
                  </a:lnTo>
                  <a:lnTo>
                    <a:pt x="2339824" y="3492570"/>
                  </a:lnTo>
                  <a:lnTo>
                    <a:pt x="0" y="3492570"/>
                  </a:lnTo>
                  <a:close/>
                </a:path>
              </a:pathLst>
            </a:custGeom>
            <a:ln w="19050" cap="sq">
              <a:solidFill>
                <a:srgbClr val="16423C"/>
              </a:solidFill>
              <a:prstDash val="solid"/>
              <a:miter/>
            </a:ln>
          </p:spPr>
        </p:sp>
        <p:sp>
          <p:nvSpPr>
            <p:cNvPr name="TextBox 4" id="4"/>
            <p:cNvSpPr txBox="true"/>
            <p:nvPr/>
          </p:nvSpPr>
          <p:spPr>
            <a:xfrm>
              <a:off x="0" y="-47625"/>
              <a:ext cx="2339824" cy="3540195"/>
            </a:xfrm>
            <a:prstGeom prst="rect">
              <a:avLst/>
            </a:prstGeom>
          </p:spPr>
          <p:txBody>
            <a:bodyPr anchor="ctr" rtlCol="false" tIns="50800" lIns="50800" bIns="50800" rIns="50800"/>
            <a:lstStyle/>
            <a:p>
              <a:pPr algn="ctr">
                <a:lnSpc>
                  <a:spcPts val="1960"/>
                </a:lnSpc>
              </a:pPr>
            </a:p>
          </p:txBody>
        </p:sp>
      </p:grpSp>
      <p:sp>
        <p:nvSpPr>
          <p:cNvPr name="TextBox 5" id="5"/>
          <p:cNvSpPr txBox="true"/>
          <p:nvPr/>
        </p:nvSpPr>
        <p:spPr>
          <a:xfrm rot="0">
            <a:off x="688753" y="1116948"/>
            <a:ext cx="6355717" cy="1240155"/>
          </a:xfrm>
          <a:prstGeom prst="rect">
            <a:avLst/>
          </a:prstGeom>
        </p:spPr>
        <p:txBody>
          <a:bodyPr anchor="t" rtlCol="false" tIns="0" lIns="0" bIns="0" rIns="0">
            <a:spAutoFit/>
          </a:bodyPr>
          <a:lstStyle/>
          <a:p>
            <a:pPr algn="l">
              <a:lnSpc>
                <a:spcPts val="1200"/>
              </a:lnSpc>
            </a:pPr>
            <a:r>
              <a:rPr lang="en-US" sz="1200" spc="-31" b="true">
                <a:solidFill>
                  <a:srgbClr val="16423C"/>
                </a:solidFill>
                <a:latin typeface="Poppins Bold"/>
                <a:ea typeface="Poppins Bold"/>
                <a:cs typeface="Poppins Bold"/>
                <a:sym typeface="Poppins Bold"/>
              </a:rPr>
              <a:t>Abilities, Skills, Knowledge and Experience</a:t>
            </a:r>
          </a:p>
          <a:p>
            <a:pPr algn="l">
              <a:lnSpc>
                <a:spcPts val="1200"/>
              </a:lnSpc>
            </a:pPr>
          </a:p>
          <a:p>
            <a:pPr algn="l">
              <a:lnSpc>
                <a:spcPts val="1200"/>
              </a:lnSpc>
            </a:pPr>
            <a:r>
              <a:rPr lang="en-US" sz="1200" spc="-31">
                <a:solidFill>
                  <a:srgbClr val="16423C"/>
                </a:solidFill>
                <a:latin typeface="Poppins"/>
                <a:ea typeface="Poppins"/>
                <a:cs typeface="Poppins"/>
                <a:sym typeface="Poppins"/>
              </a:rPr>
              <a:t>Please use this section to explain in detail how you meet the requirements of the position you have applied for. Please outline what skills and experience in Forest School and/or Outdoor Learning you have so far and of how this impacted on the learners you worked with. What can you bring to the team (please also refer to the requirements set out in the person specification).  </a:t>
            </a:r>
          </a:p>
          <a:p>
            <a:pPr algn="l">
              <a:lnSpc>
                <a:spcPts val="1200"/>
              </a:lnSpc>
            </a:pPr>
          </a:p>
        </p:txBody>
      </p:sp>
      <p:sp>
        <p:nvSpPr>
          <p:cNvPr name="TextBox 6" id="6"/>
          <p:cNvSpPr txBox="true"/>
          <p:nvPr/>
        </p:nvSpPr>
        <p:spPr>
          <a:xfrm rot="0">
            <a:off x="688753" y="743337"/>
            <a:ext cx="1968541"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Personal Statement</a:t>
            </a:r>
          </a:p>
        </p:txBody>
      </p:sp>
    </p:spTree>
  </p:cSld>
  <p:clrMapOvr>
    <a:masterClrMapping/>
  </p:clrMapOvr>
</p:sld>
</file>

<file path=ppt/slides/slide6.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515530" y="514560"/>
            <a:ext cx="6528939" cy="9920816"/>
            <a:chOff x="0" y="0"/>
            <a:chExt cx="2339824" cy="3555397"/>
          </a:xfrm>
        </p:grpSpPr>
        <p:sp>
          <p:nvSpPr>
            <p:cNvPr name="Freeform 3" id="3"/>
            <p:cNvSpPr/>
            <p:nvPr/>
          </p:nvSpPr>
          <p:spPr>
            <a:xfrm flipH="false" flipV="false" rot="0">
              <a:off x="0" y="0"/>
              <a:ext cx="2339824" cy="3555397"/>
            </a:xfrm>
            <a:custGeom>
              <a:avLst/>
              <a:gdLst/>
              <a:ahLst/>
              <a:cxnLst/>
              <a:rect r="r" b="b" t="t" l="l"/>
              <a:pathLst>
                <a:path h="3555397" w="2339824">
                  <a:moveTo>
                    <a:pt x="0" y="0"/>
                  </a:moveTo>
                  <a:lnTo>
                    <a:pt x="2339824" y="0"/>
                  </a:lnTo>
                  <a:lnTo>
                    <a:pt x="2339824" y="3555397"/>
                  </a:lnTo>
                  <a:lnTo>
                    <a:pt x="0" y="3555397"/>
                  </a:lnTo>
                  <a:close/>
                </a:path>
              </a:pathLst>
            </a:custGeom>
            <a:ln w="19050" cap="sq">
              <a:solidFill>
                <a:srgbClr val="16423C"/>
              </a:solidFill>
              <a:prstDash val="solid"/>
              <a:miter/>
            </a:ln>
          </p:spPr>
        </p:sp>
        <p:sp>
          <p:nvSpPr>
            <p:cNvPr name="TextBox 4" id="4"/>
            <p:cNvSpPr txBox="true"/>
            <p:nvPr/>
          </p:nvSpPr>
          <p:spPr>
            <a:xfrm>
              <a:off x="0" y="-47625"/>
              <a:ext cx="2339824" cy="3603022"/>
            </a:xfrm>
            <a:prstGeom prst="rect">
              <a:avLst/>
            </a:prstGeom>
          </p:spPr>
          <p:txBody>
            <a:bodyPr anchor="ctr" rtlCol="false" tIns="50800" lIns="50800" bIns="50800" rIns="50800"/>
            <a:lstStyle/>
            <a:p>
              <a:pPr algn="ctr">
                <a:lnSpc>
                  <a:spcPts val="1960"/>
                </a:lnSpc>
              </a:pPr>
            </a:p>
          </p:txBody>
        </p:sp>
      </p:grpSp>
      <p:grpSp>
        <p:nvGrpSpPr>
          <p:cNvPr name="Group 5" id="5"/>
          <p:cNvGrpSpPr/>
          <p:nvPr/>
        </p:nvGrpSpPr>
        <p:grpSpPr>
          <a:xfrm rot="0">
            <a:off x="924812" y="2465068"/>
            <a:ext cx="5757157" cy="1572319"/>
            <a:chOff x="0" y="0"/>
            <a:chExt cx="2063235" cy="563483"/>
          </a:xfrm>
        </p:grpSpPr>
        <p:sp>
          <p:nvSpPr>
            <p:cNvPr name="Freeform 6" id="6"/>
            <p:cNvSpPr/>
            <p:nvPr/>
          </p:nvSpPr>
          <p:spPr>
            <a:xfrm flipH="false" flipV="false" rot="0">
              <a:off x="0" y="0"/>
              <a:ext cx="2063235" cy="563483"/>
            </a:xfrm>
            <a:custGeom>
              <a:avLst/>
              <a:gdLst/>
              <a:ahLst/>
              <a:cxnLst/>
              <a:rect r="r" b="b" t="t" l="l"/>
              <a:pathLst>
                <a:path h="563483" w="2063235">
                  <a:moveTo>
                    <a:pt x="0" y="0"/>
                  </a:moveTo>
                  <a:lnTo>
                    <a:pt x="2063235" y="0"/>
                  </a:lnTo>
                  <a:lnTo>
                    <a:pt x="2063235" y="563483"/>
                  </a:lnTo>
                  <a:lnTo>
                    <a:pt x="0" y="563483"/>
                  </a:lnTo>
                  <a:close/>
                </a:path>
              </a:pathLst>
            </a:custGeom>
            <a:ln w="19050" cap="sq">
              <a:solidFill>
                <a:srgbClr val="16423C"/>
              </a:solidFill>
              <a:prstDash val="solid"/>
              <a:miter/>
            </a:ln>
          </p:spPr>
        </p:sp>
        <p:sp>
          <p:nvSpPr>
            <p:cNvPr name="TextBox 7" id="7"/>
            <p:cNvSpPr txBox="true"/>
            <p:nvPr/>
          </p:nvSpPr>
          <p:spPr>
            <a:xfrm>
              <a:off x="0" y="0"/>
              <a:ext cx="2063235" cy="563483"/>
            </a:xfrm>
            <a:prstGeom prst="rect">
              <a:avLst/>
            </a:prstGeom>
          </p:spPr>
          <p:txBody>
            <a:bodyPr anchor="ctr" rtlCol="false" tIns="50800" lIns="50800" bIns="50800" rIns="50800"/>
            <a:lstStyle/>
            <a:p>
              <a:pPr algn="ctr">
                <a:lnSpc>
                  <a:spcPts val="1732"/>
                </a:lnSpc>
              </a:pPr>
            </a:p>
          </p:txBody>
        </p:sp>
      </p:grpSp>
      <p:grpSp>
        <p:nvGrpSpPr>
          <p:cNvPr name="Group 8" id="8"/>
          <p:cNvGrpSpPr/>
          <p:nvPr/>
        </p:nvGrpSpPr>
        <p:grpSpPr>
          <a:xfrm rot="0">
            <a:off x="895854" y="5285548"/>
            <a:ext cx="5757157" cy="1079985"/>
            <a:chOff x="0" y="0"/>
            <a:chExt cx="2063235" cy="387042"/>
          </a:xfrm>
        </p:grpSpPr>
        <p:sp>
          <p:nvSpPr>
            <p:cNvPr name="Freeform 9" id="9"/>
            <p:cNvSpPr/>
            <p:nvPr/>
          </p:nvSpPr>
          <p:spPr>
            <a:xfrm flipH="false" flipV="false" rot="0">
              <a:off x="0" y="0"/>
              <a:ext cx="2063235" cy="387042"/>
            </a:xfrm>
            <a:custGeom>
              <a:avLst/>
              <a:gdLst/>
              <a:ahLst/>
              <a:cxnLst/>
              <a:rect r="r" b="b" t="t" l="l"/>
              <a:pathLst>
                <a:path h="387042" w="2063235">
                  <a:moveTo>
                    <a:pt x="0" y="0"/>
                  </a:moveTo>
                  <a:lnTo>
                    <a:pt x="2063235" y="0"/>
                  </a:lnTo>
                  <a:lnTo>
                    <a:pt x="2063235" y="387042"/>
                  </a:lnTo>
                  <a:lnTo>
                    <a:pt x="0" y="387042"/>
                  </a:lnTo>
                  <a:close/>
                </a:path>
              </a:pathLst>
            </a:custGeom>
            <a:ln w="19050" cap="sq">
              <a:solidFill>
                <a:srgbClr val="16423C"/>
              </a:solidFill>
              <a:prstDash val="solid"/>
              <a:miter/>
            </a:ln>
          </p:spPr>
        </p:sp>
        <p:sp>
          <p:nvSpPr>
            <p:cNvPr name="TextBox 10" id="10"/>
            <p:cNvSpPr txBox="true"/>
            <p:nvPr/>
          </p:nvSpPr>
          <p:spPr>
            <a:xfrm>
              <a:off x="0" y="0"/>
              <a:ext cx="2063235" cy="387042"/>
            </a:xfrm>
            <a:prstGeom prst="rect">
              <a:avLst/>
            </a:prstGeom>
          </p:spPr>
          <p:txBody>
            <a:bodyPr anchor="ctr" rtlCol="false" tIns="50800" lIns="50800" bIns="50800" rIns="50800"/>
            <a:lstStyle/>
            <a:p>
              <a:pPr algn="ctr">
                <a:lnSpc>
                  <a:spcPts val="1732"/>
                </a:lnSpc>
              </a:pPr>
            </a:p>
          </p:txBody>
        </p:sp>
      </p:grpSp>
      <p:grpSp>
        <p:nvGrpSpPr>
          <p:cNvPr name="Group 11" id="11"/>
          <p:cNvGrpSpPr/>
          <p:nvPr/>
        </p:nvGrpSpPr>
        <p:grpSpPr>
          <a:xfrm rot="0">
            <a:off x="895854" y="6546508"/>
            <a:ext cx="5757157" cy="865267"/>
            <a:chOff x="0" y="0"/>
            <a:chExt cx="2063235" cy="310092"/>
          </a:xfrm>
        </p:grpSpPr>
        <p:sp>
          <p:nvSpPr>
            <p:cNvPr name="Freeform 12" id="12"/>
            <p:cNvSpPr/>
            <p:nvPr/>
          </p:nvSpPr>
          <p:spPr>
            <a:xfrm flipH="false" flipV="false" rot="0">
              <a:off x="0" y="0"/>
              <a:ext cx="2063235" cy="310092"/>
            </a:xfrm>
            <a:custGeom>
              <a:avLst/>
              <a:gdLst/>
              <a:ahLst/>
              <a:cxnLst/>
              <a:rect r="r" b="b" t="t" l="l"/>
              <a:pathLst>
                <a:path h="310092" w="2063235">
                  <a:moveTo>
                    <a:pt x="0" y="0"/>
                  </a:moveTo>
                  <a:lnTo>
                    <a:pt x="2063235" y="0"/>
                  </a:lnTo>
                  <a:lnTo>
                    <a:pt x="2063235" y="310092"/>
                  </a:lnTo>
                  <a:lnTo>
                    <a:pt x="0" y="310092"/>
                  </a:lnTo>
                  <a:close/>
                </a:path>
              </a:pathLst>
            </a:custGeom>
            <a:ln w="19050" cap="sq">
              <a:solidFill>
                <a:srgbClr val="16423C"/>
              </a:solidFill>
              <a:prstDash val="solid"/>
              <a:miter/>
            </a:ln>
          </p:spPr>
        </p:sp>
        <p:sp>
          <p:nvSpPr>
            <p:cNvPr name="TextBox 13" id="13"/>
            <p:cNvSpPr txBox="true"/>
            <p:nvPr/>
          </p:nvSpPr>
          <p:spPr>
            <a:xfrm>
              <a:off x="0" y="0"/>
              <a:ext cx="2063235" cy="310092"/>
            </a:xfrm>
            <a:prstGeom prst="rect">
              <a:avLst/>
            </a:prstGeom>
          </p:spPr>
          <p:txBody>
            <a:bodyPr anchor="ctr" rtlCol="false" tIns="50800" lIns="50800" bIns="50800" rIns="50800"/>
            <a:lstStyle/>
            <a:p>
              <a:pPr algn="ctr">
                <a:lnSpc>
                  <a:spcPts val="1732"/>
                </a:lnSpc>
              </a:pPr>
            </a:p>
          </p:txBody>
        </p:sp>
      </p:grpSp>
      <p:grpSp>
        <p:nvGrpSpPr>
          <p:cNvPr name="Group 14" id="14"/>
          <p:cNvGrpSpPr/>
          <p:nvPr/>
        </p:nvGrpSpPr>
        <p:grpSpPr>
          <a:xfrm rot="0">
            <a:off x="874419" y="4505610"/>
            <a:ext cx="5800027" cy="684688"/>
            <a:chOff x="0" y="0"/>
            <a:chExt cx="2078599" cy="245377"/>
          </a:xfrm>
        </p:grpSpPr>
        <p:sp>
          <p:nvSpPr>
            <p:cNvPr name="Freeform 15" id="15"/>
            <p:cNvSpPr/>
            <p:nvPr/>
          </p:nvSpPr>
          <p:spPr>
            <a:xfrm flipH="false" flipV="false" rot="0">
              <a:off x="0" y="0"/>
              <a:ext cx="2078599" cy="245377"/>
            </a:xfrm>
            <a:custGeom>
              <a:avLst/>
              <a:gdLst/>
              <a:ahLst/>
              <a:cxnLst/>
              <a:rect r="r" b="b" t="t" l="l"/>
              <a:pathLst>
                <a:path h="245377" w="2078599">
                  <a:moveTo>
                    <a:pt x="0" y="0"/>
                  </a:moveTo>
                  <a:lnTo>
                    <a:pt x="2078599" y="0"/>
                  </a:lnTo>
                  <a:lnTo>
                    <a:pt x="2078599" y="245377"/>
                  </a:lnTo>
                  <a:lnTo>
                    <a:pt x="0" y="245377"/>
                  </a:lnTo>
                  <a:close/>
                </a:path>
              </a:pathLst>
            </a:custGeom>
            <a:ln w="19050" cap="sq">
              <a:solidFill>
                <a:srgbClr val="16423C"/>
              </a:solidFill>
              <a:prstDash val="solid"/>
              <a:miter/>
            </a:ln>
          </p:spPr>
        </p:sp>
        <p:sp>
          <p:nvSpPr>
            <p:cNvPr name="TextBox 16" id="16"/>
            <p:cNvSpPr txBox="true"/>
            <p:nvPr/>
          </p:nvSpPr>
          <p:spPr>
            <a:xfrm>
              <a:off x="0" y="0"/>
              <a:ext cx="2078599" cy="245377"/>
            </a:xfrm>
            <a:prstGeom prst="rect">
              <a:avLst/>
            </a:prstGeom>
          </p:spPr>
          <p:txBody>
            <a:bodyPr anchor="ctr" rtlCol="false" tIns="50800" lIns="50800" bIns="50800" rIns="50800"/>
            <a:lstStyle/>
            <a:p>
              <a:pPr algn="ctr">
                <a:lnSpc>
                  <a:spcPts val="1732"/>
                </a:lnSpc>
              </a:pPr>
            </a:p>
          </p:txBody>
        </p:sp>
      </p:grpSp>
      <p:grpSp>
        <p:nvGrpSpPr>
          <p:cNvPr name="Group 17" id="17"/>
          <p:cNvGrpSpPr/>
          <p:nvPr/>
        </p:nvGrpSpPr>
        <p:grpSpPr>
          <a:xfrm rot="0">
            <a:off x="901421" y="999329"/>
            <a:ext cx="5757157" cy="1284764"/>
            <a:chOff x="0" y="0"/>
            <a:chExt cx="2063235" cy="460430"/>
          </a:xfrm>
        </p:grpSpPr>
        <p:sp>
          <p:nvSpPr>
            <p:cNvPr name="Freeform 18" id="18"/>
            <p:cNvSpPr/>
            <p:nvPr/>
          </p:nvSpPr>
          <p:spPr>
            <a:xfrm flipH="false" flipV="false" rot="0">
              <a:off x="0" y="0"/>
              <a:ext cx="2063235" cy="460430"/>
            </a:xfrm>
            <a:custGeom>
              <a:avLst/>
              <a:gdLst/>
              <a:ahLst/>
              <a:cxnLst/>
              <a:rect r="r" b="b" t="t" l="l"/>
              <a:pathLst>
                <a:path h="460430" w="2063235">
                  <a:moveTo>
                    <a:pt x="0" y="0"/>
                  </a:moveTo>
                  <a:lnTo>
                    <a:pt x="2063235" y="0"/>
                  </a:lnTo>
                  <a:lnTo>
                    <a:pt x="2063235" y="460430"/>
                  </a:lnTo>
                  <a:lnTo>
                    <a:pt x="0" y="460430"/>
                  </a:lnTo>
                  <a:close/>
                </a:path>
              </a:pathLst>
            </a:custGeom>
            <a:ln w="19050" cap="sq">
              <a:solidFill>
                <a:srgbClr val="16423C"/>
              </a:solidFill>
              <a:prstDash val="solid"/>
              <a:miter/>
            </a:ln>
          </p:spPr>
        </p:sp>
        <p:sp>
          <p:nvSpPr>
            <p:cNvPr name="TextBox 19" id="19"/>
            <p:cNvSpPr txBox="true"/>
            <p:nvPr/>
          </p:nvSpPr>
          <p:spPr>
            <a:xfrm>
              <a:off x="0" y="0"/>
              <a:ext cx="2063235" cy="460430"/>
            </a:xfrm>
            <a:prstGeom prst="rect">
              <a:avLst/>
            </a:prstGeom>
          </p:spPr>
          <p:txBody>
            <a:bodyPr anchor="ctr" rtlCol="false" tIns="50800" lIns="50800" bIns="50800" rIns="50800"/>
            <a:lstStyle/>
            <a:p>
              <a:pPr algn="ctr">
                <a:lnSpc>
                  <a:spcPts val="1732"/>
                </a:lnSpc>
              </a:pPr>
            </a:p>
          </p:txBody>
        </p:sp>
      </p:grpSp>
      <p:grpSp>
        <p:nvGrpSpPr>
          <p:cNvPr name="Group 20" id="20"/>
          <p:cNvGrpSpPr/>
          <p:nvPr/>
        </p:nvGrpSpPr>
        <p:grpSpPr>
          <a:xfrm rot="0">
            <a:off x="2724585" y="6908062"/>
            <a:ext cx="2866994" cy="351313"/>
            <a:chOff x="0" y="0"/>
            <a:chExt cx="1027466" cy="125903"/>
          </a:xfrm>
        </p:grpSpPr>
        <p:sp>
          <p:nvSpPr>
            <p:cNvPr name="Freeform 21" id="21"/>
            <p:cNvSpPr/>
            <p:nvPr/>
          </p:nvSpPr>
          <p:spPr>
            <a:xfrm flipH="false" flipV="false" rot="0">
              <a:off x="0" y="0"/>
              <a:ext cx="1027466" cy="125903"/>
            </a:xfrm>
            <a:custGeom>
              <a:avLst/>
              <a:gdLst/>
              <a:ahLst/>
              <a:cxnLst/>
              <a:rect r="r" b="b" t="t" l="l"/>
              <a:pathLst>
                <a:path h="125903" w="1027466">
                  <a:moveTo>
                    <a:pt x="0" y="0"/>
                  </a:moveTo>
                  <a:lnTo>
                    <a:pt x="1027466" y="0"/>
                  </a:lnTo>
                  <a:lnTo>
                    <a:pt x="1027466" y="125903"/>
                  </a:lnTo>
                  <a:lnTo>
                    <a:pt x="0" y="125903"/>
                  </a:lnTo>
                  <a:close/>
                </a:path>
              </a:pathLst>
            </a:custGeom>
            <a:ln w="19050" cap="sq">
              <a:solidFill>
                <a:srgbClr val="16423C"/>
              </a:solidFill>
              <a:prstDash val="solid"/>
              <a:miter/>
            </a:ln>
          </p:spPr>
        </p:sp>
        <p:sp>
          <p:nvSpPr>
            <p:cNvPr name="TextBox 22" id="22"/>
            <p:cNvSpPr txBox="true"/>
            <p:nvPr/>
          </p:nvSpPr>
          <p:spPr>
            <a:xfrm>
              <a:off x="0" y="0"/>
              <a:ext cx="1027466" cy="125903"/>
            </a:xfrm>
            <a:prstGeom prst="rect">
              <a:avLst/>
            </a:prstGeom>
          </p:spPr>
          <p:txBody>
            <a:bodyPr anchor="ctr" rtlCol="false" tIns="50800" lIns="50800" bIns="50800" rIns="50800"/>
            <a:lstStyle/>
            <a:p>
              <a:pPr algn="ctr">
                <a:lnSpc>
                  <a:spcPts val="1732"/>
                </a:lnSpc>
              </a:pPr>
            </a:p>
          </p:txBody>
        </p:sp>
      </p:grpSp>
      <p:sp>
        <p:nvSpPr>
          <p:cNvPr name="TextBox 23" id="23"/>
          <p:cNvSpPr txBox="true"/>
          <p:nvPr/>
        </p:nvSpPr>
        <p:spPr>
          <a:xfrm rot="0">
            <a:off x="948203" y="4189786"/>
            <a:ext cx="1968541"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Protection of Children</a:t>
            </a:r>
          </a:p>
        </p:txBody>
      </p:sp>
      <p:sp>
        <p:nvSpPr>
          <p:cNvPr name="TextBox 24" id="24"/>
          <p:cNvSpPr txBox="true"/>
          <p:nvPr/>
        </p:nvSpPr>
        <p:spPr>
          <a:xfrm rot="0">
            <a:off x="1007838" y="1184648"/>
            <a:ext cx="5549953" cy="3257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Do you have any convictions that are unspent under the rehabilitation of offenders act 1974?</a:t>
            </a:r>
          </a:p>
        </p:txBody>
      </p:sp>
      <p:sp>
        <p:nvSpPr>
          <p:cNvPr name="TextBox 25" id="25"/>
          <p:cNvSpPr txBox="true"/>
          <p:nvPr/>
        </p:nvSpPr>
        <p:spPr>
          <a:xfrm rot="0">
            <a:off x="982747" y="5342698"/>
            <a:ext cx="3559004" cy="4781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Enhanced Checks Only</a:t>
            </a:r>
          </a:p>
          <a:p>
            <a:pPr algn="l">
              <a:lnSpc>
                <a:spcPts val="1200"/>
              </a:lnSpc>
            </a:pPr>
            <a:r>
              <a:rPr lang="en-US" sz="1200" spc="-31">
                <a:solidFill>
                  <a:srgbClr val="16423C"/>
                </a:solidFill>
                <a:latin typeface="Poppins"/>
                <a:ea typeface="Poppins"/>
                <a:cs typeface="Poppins"/>
                <a:sym typeface="Poppins"/>
              </a:rPr>
              <a:t>Do you currently have an update to date DBS?</a:t>
            </a:r>
          </a:p>
          <a:p>
            <a:pPr algn="l">
              <a:lnSpc>
                <a:spcPts val="1200"/>
              </a:lnSpc>
            </a:pPr>
          </a:p>
        </p:txBody>
      </p:sp>
      <p:sp>
        <p:nvSpPr>
          <p:cNvPr name="TextBox 26" id="26"/>
          <p:cNvSpPr txBox="true"/>
          <p:nvPr/>
        </p:nvSpPr>
        <p:spPr>
          <a:xfrm rot="0">
            <a:off x="968802" y="7956605"/>
            <a:ext cx="5628027" cy="3257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Are you aware of any police enquiries undertaken following allegations made</a:t>
            </a:r>
          </a:p>
          <a:p>
            <a:pPr algn="l">
              <a:lnSpc>
                <a:spcPts val="1200"/>
              </a:lnSpc>
            </a:pPr>
            <a:r>
              <a:rPr lang="en-US" sz="1200" spc="-31">
                <a:solidFill>
                  <a:srgbClr val="16423C"/>
                </a:solidFill>
                <a:latin typeface="Poppins"/>
                <a:ea typeface="Poppins"/>
                <a:cs typeface="Poppins"/>
                <a:sym typeface="Poppins"/>
              </a:rPr>
              <a:t>against you, which may have a bearing on your suitability for this post?</a:t>
            </a:r>
          </a:p>
        </p:txBody>
      </p:sp>
      <p:sp>
        <p:nvSpPr>
          <p:cNvPr name="TextBox 27" id="27"/>
          <p:cNvSpPr txBox="true"/>
          <p:nvPr/>
        </p:nvSpPr>
        <p:spPr>
          <a:xfrm rot="0">
            <a:off x="1007838" y="2607943"/>
            <a:ext cx="5412005"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If yes please give deatails/dates of offenses and sentence </a:t>
            </a:r>
          </a:p>
        </p:txBody>
      </p:sp>
      <p:sp>
        <p:nvSpPr>
          <p:cNvPr name="TextBox 28" id="28"/>
          <p:cNvSpPr txBox="true"/>
          <p:nvPr/>
        </p:nvSpPr>
        <p:spPr>
          <a:xfrm rot="0">
            <a:off x="948203" y="644003"/>
            <a:ext cx="2993390"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Rehabilitation of Offenses Act (1974)</a:t>
            </a:r>
          </a:p>
        </p:txBody>
      </p:sp>
      <p:sp>
        <p:nvSpPr>
          <p:cNvPr name="TextBox 29" id="29"/>
          <p:cNvSpPr txBox="true"/>
          <p:nvPr/>
        </p:nvSpPr>
        <p:spPr>
          <a:xfrm rot="0">
            <a:off x="982747" y="7611800"/>
            <a:ext cx="2094273"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Enhanced checks only</a:t>
            </a:r>
          </a:p>
        </p:txBody>
      </p:sp>
      <p:grpSp>
        <p:nvGrpSpPr>
          <p:cNvPr name="Group 30" id="30"/>
          <p:cNvGrpSpPr/>
          <p:nvPr/>
        </p:nvGrpSpPr>
        <p:grpSpPr>
          <a:xfrm rot="0">
            <a:off x="895854" y="7870880"/>
            <a:ext cx="5742109" cy="1256461"/>
            <a:chOff x="0" y="0"/>
            <a:chExt cx="2057842" cy="450287"/>
          </a:xfrm>
        </p:grpSpPr>
        <p:sp>
          <p:nvSpPr>
            <p:cNvPr name="Freeform 31" id="31"/>
            <p:cNvSpPr/>
            <p:nvPr/>
          </p:nvSpPr>
          <p:spPr>
            <a:xfrm flipH="false" flipV="false" rot="0">
              <a:off x="0" y="0"/>
              <a:ext cx="2057842" cy="450287"/>
            </a:xfrm>
            <a:custGeom>
              <a:avLst/>
              <a:gdLst/>
              <a:ahLst/>
              <a:cxnLst/>
              <a:rect r="r" b="b" t="t" l="l"/>
              <a:pathLst>
                <a:path h="450287" w="2057842">
                  <a:moveTo>
                    <a:pt x="0" y="0"/>
                  </a:moveTo>
                  <a:lnTo>
                    <a:pt x="2057842" y="0"/>
                  </a:lnTo>
                  <a:lnTo>
                    <a:pt x="2057842" y="450287"/>
                  </a:lnTo>
                  <a:lnTo>
                    <a:pt x="0" y="450287"/>
                  </a:lnTo>
                  <a:close/>
                </a:path>
              </a:pathLst>
            </a:custGeom>
            <a:ln w="19050" cap="sq">
              <a:solidFill>
                <a:srgbClr val="16423C"/>
              </a:solidFill>
              <a:prstDash val="solid"/>
              <a:miter/>
            </a:ln>
          </p:spPr>
        </p:sp>
        <p:sp>
          <p:nvSpPr>
            <p:cNvPr name="TextBox 32" id="32"/>
            <p:cNvSpPr txBox="true"/>
            <p:nvPr/>
          </p:nvSpPr>
          <p:spPr>
            <a:xfrm>
              <a:off x="0" y="0"/>
              <a:ext cx="2057842" cy="450287"/>
            </a:xfrm>
            <a:prstGeom prst="rect">
              <a:avLst/>
            </a:prstGeom>
          </p:spPr>
          <p:txBody>
            <a:bodyPr anchor="ctr" rtlCol="false" tIns="50800" lIns="50800" bIns="50800" rIns="50800"/>
            <a:lstStyle/>
            <a:p>
              <a:pPr algn="ctr">
                <a:lnSpc>
                  <a:spcPts val="1732"/>
                </a:lnSpc>
              </a:pPr>
            </a:p>
          </p:txBody>
        </p:sp>
      </p:grpSp>
      <p:sp>
        <p:nvSpPr>
          <p:cNvPr name="TextBox 33" id="33"/>
          <p:cNvSpPr txBox="true"/>
          <p:nvPr/>
        </p:nvSpPr>
        <p:spPr>
          <a:xfrm rot="0">
            <a:off x="1007838" y="6649378"/>
            <a:ext cx="3092384"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If Yes what is your DBS number</a:t>
            </a:r>
          </a:p>
        </p:txBody>
      </p:sp>
      <p:grpSp>
        <p:nvGrpSpPr>
          <p:cNvPr name="Group 34" id="34"/>
          <p:cNvGrpSpPr/>
          <p:nvPr/>
        </p:nvGrpSpPr>
        <p:grpSpPr>
          <a:xfrm rot="0">
            <a:off x="2673636" y="1676828"/>
            <a:ext cx="559374" cy="416764"/>
            <a:chOff x="0" y="0"/>
            <a:chExt cx="200467" cy="149359"/>
          </a:xfrm>
        </p:grpSpPr>
        <p:sp>
          <p:nvSpPr>
            <p:cNvPr name="Freeform 35" id="35"/>
            <p:cNvSpPr/>
            <p:nvPr/>
          </p:nvSpPr>
          <p:spPr>
            <a:xfrm flipH="false" flipV="false" rot="0">
              <a:off x="0" y="0"/>
              <a:ext cx="200467" cy="149359"/>
            </a:xfrm>
            <a:custGeom>
              <a:avLst/>
              <a:gdLst/>
              <a:ahLst/>
              <a:cxnLst/>
              <a:rect r="r" b="b" t="t" l="l"/>
              <a:pathLst>
                <a:path h="149359" w="200467">
                  <a:moveTo>
                    <a:pt x="0" y="0"/>
                  </a:moveTo>
                  <a:lnTo>
                    <a:pt x="200467" y="0"/>
                  </a:lnTo>
                  <a:lnTo>
                    <a:pt x="200467" y="149359"/>
                  </a:lnTo>
                  <a:lnTo>
                    <a:pt x="0" y="149359"/>
                  </a:lnTo>
                  <a:close/>
                </a:path>
              </a:pathLst>
            </a:custGeom>
            <a:ln w="19050" cap="sq">
              <a:solidFill>
                <a:srgbClr val="16423C"/>
              </a:solidFill>
              <a:prstDash val="solid"/>
              <a:miter/>
            </a:ln>
          </p:spPr>
        </p:sp>
        <p:sp>
          <p:nvSpPr>
            <p:cNvPr name="TextBox 36" id="36"/>
            <p:cNvSpPr txBox="true"/>
            <p:nvPr/>
          </p:nvSpPr>
          <p:spPr>
            <a:xfrm>
              <a:off x="0" y="-9525"/>
              <a:ext cx="200467" cy="15888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Yes</a:t>
              </a:r>
            </a:p>
          </p:txBody>
        </p:sp>
      </p:grpSp>
      <p:grpSp>
        <p:nvGrpSpPr>
          <p:cNvPr name="Group 37" id="37"/>
          <p:cNvGrpSpPr/>
          <p:nvPr/>
        </p:nvGrpSpPr>
        <p:grpSpPr>
          <a:xfrm rot="0">
            <a:off x="3522965" y="1687669"/>
            <a:ext cx="560851" cy="405923"/>
            <a:chOff x="0" y="0"/>
            <a:chExt cx="200996" cy="145474"/>
          </a:xfrm>
        </p:grpSpPr>
        <p:sp>
          <p:nvSpPr>
            <p:cNvPr name="Freeform 38" id="38"/>
            <p:cNvSpPr/>
            <p:nvPr/>
          </p:nvSpPr>
          <p:spPr>
            <a:xfrm flipH="false" flipV="false" rot="0">
              <a:off x="0" y="0"/>
              <a:ext cx="200996" cy="145474"/>
            </a:xfrm>
            <a:custGeom>
              <a:avLst/>
              <a:gdLst/>
              <a:ahLst/>
              <a:cxnLst/>
              <a:rect r="r" b="b" t="t" l="l"/>
              <a:pathLst>
                <a:path h="145474" w="200996">
                  <a:moveTo>
                    <a:pt x="0" y="0"/>
                  </a:moveTo>
                  <a:lnTo>
                    <a:pt x="200996" y="0"/>
                  </a:lnTo>
                  <a:lnTo>
                    <a:pt x="200996" y="145474"/>
                  </a:lnTo>
                  <a:lnTo>
                    <a:pt x="0" y="145474"/>
                  </a:lnTo>
                  <a:close/>
                </a:path>
              </a:pathLst>
            </a:custGeom>
            <a:ln w="19050" cap="sq">
              <a:solidFill>
                <a:srgbClr val="16423C"/>
              </a:solidFill>
              <a:prstDash val="solid"/>
              <a:miter/>
            </a:ln>
          </p:spPr>
        </p:sp>
        <p:sp>
          <p:nvSpPr>
            <p:cNvPr name="TextBox 39" id="39"/>
            <p:cNvSpPr txBox="true"/>
            <p:nvPr/>
          </p:nvSpPr>
          <p:spPr>
            <a:xfrm>
              <a:off x="0" y="-9525"/>
              <a:ext cx="200996" cy="154999"/>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No</a:t>
              </a:r>
            </a:p>
          </p:txBody>
        </p:sp>
      </p:grpSp>
      <p:sp>
        <p:nvSpPr>
          <p:cNvPr name="TextBox 40" id="40"/>
          <p:cNvSpPr txBox="true"/>
          <p:nvPr/>
        </p:nvSpPr>
        <p:spPr>
          <a:xfrm rot="0">
            <a:off x="901421" y="4607368"/>
            <a:ext cx="5757157" cy="325755"/>
          </a:xfrm>
          <a:prstGeom prst="rect">
            <a:avLst/>
          </a:prstGeom>
        </p:spPr>
        <p:txBody>
          <a:bodyPr anchor="t" rtlCol="false" tIns="0" lIns="0" bIns="0" rIns="0">
            <a:spAutoFit/>
          </a:bodyPr>
          <a:lstStyle/>
          <a:p>
            <a:pPr algn="l">
              <a:lnSpc>
                <a:spcPts val="1200"/>
              </a:lnSpc>
              <a:spcBef>
                <a:spcPct val="0"/>
              </a:spcBef>
            </a:pPr>
            <a:r>
              <a:rPr lang="en-US" sz="1200" spc="-31">
                <a:solidFill>
                  <a:srgbClr val="16423C"/>
                </a:solidFill>
                <a:latin typeface="Poppins"/>
                <a:ea typeface="Poppins"/>
                <a:cs typeface="Poppins"/>
                <a:sym typeface="Poppins"/>
              </a:rPr>
              <a:t>The following information will be required for the post you are applying for as a requirement for a Disclosure and Barring Service police check. </a:t>
            </a:r>
          </a:p>
        </p:txBody>
      </p:sp>
      <p:grpSp>
        <p:nvGrpSpPr>
          <p:cNvPr name="Group 41" id="41"/>
          <p:cNvGrpSpPr/>
          <p:nvPr/>
        </p:nvGrpSpPr>
        <p:grpSpPr>
          <a:xfrm rot="0">
            <a:off x="2724585" y="5825541"/>
            <a:ext cx="559374" cy="416764"/>
            <a:chOff x="0" y="0"/>
            <a:chExt cx="200467" cy="149359"/>
          </a:xfrm>
        </p:grpSpPr>
        <p:sp>
          <p:nvSpPr>
            <p:cNvPr name="Freeform 42" id="42"/>
            <p:cNvSpPr/>
            <p:nvPr/>
          </p:nvSpPr>
          <p:spPr>
            <a:xfrm flipH="false" flipV="false" rot="0">
              <a:off x="0" y="0"/>
              <a:ext cx="200467" cy="149359"/>
            </a:xfrm>
            <a:custGeom>
              <a:avLst/>
              <a:gdLst/>
              <a:ahLst/>
              <a:cxnLst/>
              <a:rect r="r" b="b" t="t" l="l"/>
              <a:pathLst>
                <a:path h="149359" w="200467">
                  <a:moveTo>
                    <a:pt x="0" y="0"/>
                  </a:moveTo>
                  <a:lnTo>
                    <a:pt x="200467" y="0"/>
                  </a:lnTo>
                  <a:lnTo>
                    <a:pt x="200467" y="149359"/>
                  </a:lnTo>
                  <a:lnTo>
                    <a:pt x="0" y="149359"/>
                  </a:lnTo>
                  <a:close/>
                </a:path>
              </a:pathLst>
            </a:custGeom>
            <a:ln w="19050" cap="sq">
              <a:solidFill>
                <a:srgbClr val="16423C"/>
              </a:solidFill>
              <a:prstDash val="solid"/>
              <a:miter/>
            </a:ln>
          </p:spPr>
        </p:sp>
        <p:sp>
          <p:nvSpPr>
            <p:cNvPr name="TextBox 43" id="43"/>
            <p:cNvSpPr txBox="true"/>
            <p:nvPr/>
          </p:nvSpPr>
          <p:spPr>
            <a:xfrm>
              <a:off x="0" y="-9525"/>
              <a:ext cx="200467" cy="15888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Yes</a:t>
              </a:r>
            </a:p>
          </p:txBody>
        </p:sp>
      </p:grpSp>
      <p:grpSp>
        <p:nvGrpSpPr>
          <p:cNvPr name="Group 44" id="44"/>
          <p:cNvGrpSpPr/>
          <p:nvPr/>
        </p:nvGrpSpPr>
        <p:grpSpPr>
          <a:xfrm rot="0">
            <a:off x="3514622" y="5820853"/>
            <a:ext cx="560851" cy="421452"/>
            <a:chOff x="0" y="0"/>
            <a:chExt cx="200996" cy="151039"/>
          </a:xfrm>
        </p:grpSpPr>
        <p:sp>
          <p:nvSpPr>
            <p:cNvPr name="Freeform 45" id="45"/>
            <p:cNvSpPr/>
            <p:nvPr/>
          </p:nvSpPr>
          <p:spPr>
            <a:xfrm flipH="false" flipV="false" rot="0">
              <a:off x="0" y="0"/>
              <a:ext cx="200996" cy="151039"/>
            </a:xfrm>
            <a:custGeom>
              <a:avLst/>
              <a:gdLst/>
              <a:ahLst/>
              <a:cxnLst/>
              <a:rect r="r" b="b" t="t" l="l"/>
              <a:pathLst>
                <a:path h="151039" w="200996">
                  <a:moveTo>
                    <a:pt x="0" y="0"/>
                  </a:moveTo>
                  <a:lnTo>
                    <a:pt x="200996" y="0"/>
                  </a:lnTo>
                  <a:lnTo>
                    <a:pt x="200996" y="151039"/>
                  </a:lnTo>
                  <a:lnTo>
                    <a:pt x="0" y="151039"/>
                  </a:lnTo>
                  <a:close/>
                </a:path>
              </a:pathLst>
            </a:custGeom>
            <a:ln w="19050" cap="sq">
              <a:solidFill>
                <a:srgbClr val="16423C"/>
              </a:solidFill>
              <a:prstDash val="solid"/>
              <a:miter/>
            </a:ln>
          </p:spPr>
        </p:sp>
        <p:sp>
          <p:nvSpPr>
            <p:cNvPr name="TextBox 46" id="46"/>
            <p:cNvSpPr txBox="true"/>
            <p:nvPr/>
          </p:nvSpPr>
          <p:spPr>
            <a:xfrm>
              <a:off x="0" y="-9525"/>
              <a:ext cx="200996" cy="16056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No</a:t>
              </a:r>
            </a:p>
          </p:txBody>
        </p:sp>
      </p:grpSp>
      <p:grpSp>
        <p:nvGrpSpPr>
          <p:cNvPr name="Group 47" id="47"/>
          <p:cNvGrpSpPr/>
          <p:nvPr/>
        </p:nvGrpSpPr>
        <p:grpSpPr>
          <a:xfrm rot="0">
            <a:off x="2762249" y="8425235"/>
            <a:ext cx="559374" cy="416764"/>
            <a:chOff x="0" y="0"/>
            <a:chExt cx="200467" cy="149359"/>
          </a:xfrm>
        </p:grpSpPr>
        <p:sp>
          <p:nvSpPr>
            <p:cNvPr name="Freeform 48" id="48"/>
            <p:cNvSpPr/>
            <p:nvPr/>
          </p:nvSpPr>
          <p:spPr>
            <a:xfrm flipH="false" flipV="false" rot="0">
              <a:off x="0" y="0"/>
              <a:ext cx="200467" cy="149359"/>
            </a:xfrm>
            <a:custGeom>
              <a:avLst/>
              <a:gdLst/>
              <a:ahLst/>
              <a:cxnLst/>
              <a:rect r="r" b="b" t="t" l="l"/>
              <a:pathLst>
                <a:path h="149359" w="200467">
                  <a:moveTo>
                    <a:pt x="0" y="0"/>
                  </a:moveTo>
                  <a:lnTo>
                    <a:pt x="200467" y="0"/>
                  </a:lnTo>
                  <a:lnTo>
                    <a:pt x="200467" y="149359"/>
                  </a:lnTo>
                  <a:lnTo>
                    <a:pt x="0" y="149359"/>
                  </a:lnTo>
                  <a:close/>
                </a:path>
              </a:pathLst>
            </a:custGeom>
            <a:ln w="19050" cap="sq">
              <a:solidFill>
                <a:srgbClr val="16423C"/>
              </a:solidFill>
              <a:prstDash val="solid"/>
              <a:miter/>
            </a:ln>
          </p:spPr>
        </p:sp>
        <p:sp>
          <p:nvSpPr>
            <p:cNvPr name="TextBox 49" id="49"/>
            <p:cNvSpPr txBox="true"/>
            <p:nvPr/>
          </p:nvSpPr>
          <p:spPr>
            <a:xfrm>
              <a:off x="0" y="-9525"/>
              <a:ext cx="200467" cy="15888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Yes</a:t>
              </a:r>
            </a:p>
          </p:txBody>
        </p:sp>
      </p:grpSp>
      <p:grpSp>
        <p:nvGrpSpPr>
          <p:cNvPr name="Group 50" id="50"/>
          <p:cNvGrpSpPr/>
          <p:nvPr/>
        </p:nvGrpSpPr>
        <p:grpSpPr>
          <a:xfrm rot="0">
            <a:off x="3661167" y="8420548"/>
            <a:ext cx="560851" cy="421452"/>
            <a:chOff x="0" y="0"/>
            <a:chExt cx="200996" cy="151039"/>
          </a:xfrm>
        </p:grpSpPr>
        <p:sp>
          <p:nvSpPr>
            <p:cNvPr name="Freeform 51" id="51"/>
            <p:cNvSpPr/>
            <p:nvPr/>
          </p:nvSpPr>
          <p:spPr>
            <a:xfrm flipH="false" flipV="false" rot="0">
              <a:off x="0" y="0"/>
              <a:ext cx="200996" cy="151039"/>
            </a:xfrm>
            <a:custGeom>
              <a:avLst/>
              <a:gdLst/>
              <a:ahLst/>
              <a:cxnLst/>
              <a:rect r="r" b="b" t="t" l="l"/>
              <a:pathLst>
                <a:path h="151039" w="200996">
                  <a:moveTo>
                    <a:pt x="0" y="0"/>
                  </a:moveTo>
                  <a:lnTo>
                    <a:pt x="200996" y="0"/>
                  </a:lnTo>
                  <a:lnTo>
                    <a:pt x="200996" y="151039"/>
                  </a:lnTo>
                  <a:lnTo>
                    <a:pt x="0" y="151039"/>
                  </a:lnTo>
                  <a:close/>
                </a:path>
              </a:pathLst>
            </a:custGeom>
            <a:ln w="19050" cap="sq">
              <a:solidFill>
                <a:srgbClr val="16423C"/>
              </a:solidFill>
              <a:prstDash val="solid"/>
              <a:miter/>
            </a:ln>
          </p:spPr>
        </p:sp>
        <p:sp>
          <p:nvSpPr>
            <p:cNvPr name="TextBox 52" id="52"/>
            <p:cNvSpPr txBox="true"/>
            <p:nvPr/>
          </p:nvSpPr>
          <p:spPr>
            <a:xfrm>
              <a:off x="0" y="-9525"/>
              <a:ext cx="200996" cy="16056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No</a:t>
              </a:r>
            </a:p>
          </p:txBody>
        </p:sp>
      </p:grpSp>
    </p:spTree>
  </p:cSld>
  <p:clrMapOvr>
    <a:masterClrMapping/>
  </p:clrMapOvr>
</p:sld>
</file>

<file path=ppt/slides/slide7.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515530" y="514560"/>
            <a:ext cx="6528939" cy="9920816"/>
            <a:chOff x="0" y="0"/>
            <a:chExt cx="2339824" cy="3555397"/>
          </a:xfrm>
        </p:grpSpPr>
        <p:sp>
          <p:nvSpPr>
            <p:cNvPr name="Freeform 3" id="3"/>
            <p:cNvSpPr/>
            <p:nvPr/>
          </p:nvSpPr>
          <p:spPr>
            <a:xfrm flipH="false" flipV="false" rot="0">
              <a:off x="0" y="0"/>
              <a:ext cx="2339824" cy="3555397"/>
            </a:xfrm>
            <a:custGeom>
              <a:avLst/>
              <a:gdLst/>
              <a:ahLst/>
              <a:cxnLst/>
              <a:rect r="r" b="b" t="t" l="l"/>
              <a:pathLst>
                <a:path h="3555397" w="2339824">
                  <a:moveTo>
                    <a:pt x="0" y="0"/>
                  </a:moveTo>
                  <a:lnTo>
                    <a:pt x="2339824" y="0"/>
                  </a:lnTo>
                  <a:lnTo>
                    <a:pt x="2339824" y="3555397"/>
                  </a:lnTo>
                  <a:lnTo>
                    <a:pt x="0" y="3555397"/>
                  </a:lnTo>
                  <a:close/>
                </a:path>
              </a:pathLst>
            </a:custGeom>
            <a:ln w="19050" cap="sq">
              <a:solidFill>
                <a:srgbClr val="16423C"/>
              </a:solidFill>
              <a:prstDash val="solid"/>
              <a:miter/>
            </a:ln>
          </p:spPr>
        </p:sp>
        <p:sp>
          <p:nvSpPr>
            <p:cNvPr name="TextBox 4" id="4"/>
            <p:cNvSpPr txBox="true"/>
            <p:nvPr/>
          </p:nvSpPr>
          <p:spPr>
            <a:xfrm>
              <a:off x="0" y="-47625"/>
              <a:ext cx="2339824" cy="3603022"/>
            </a:xfrm>
            <a:prstGeom prst="rect">
              <a:avLst/>
            </a:prstGeom>
          </p:spPr>
          <p:txBody>
            <a:bodyPr anchor="ctr" rtlCol="false" tIns="50800" lIns="50800" bIns="50800" rIns="50800"/>
            <a:lstStyle/>
            <a:p>
              <a:pPr algn="ctr">
                <a:lnSpc>
                  <a:spcPts val="1960"/>
                </a:lnSpc>
              </a:pPr>
            </a:p>
          </p:txBody>
        </p:sp>
      </p:grpSp>
      <p:grpSp>
        <p:nvGrpSpPr>
          <p:cNvPr name="Group 5" id="5"/>
          <p:cNvGrpSpPr/>
          <p:nvPr/>
        </p:nvGrpSpPr>
        <p:grpSpPr>
          <a:xfrm rot="0">
            <a:off x="888330" y="2292494"/>
            <a:ext cx="5757157" cy="1048444"/>
            <a:chOff x="0" y="0"/>
            <a:chExt cx="2063235" cy="375738"/>
          </a:xfrm>
        </p:grpSpPr>
        <p:sp>
          <p:nvSpPr>
            <p:cNvPr name="Freeform 6" id="6"/>
            <p:cNvSpPr/>
            <p:nvPr/>
          </p:nvSpPr>
          <p:spPr>
            <a:xfrm flipH="false" flipV="false" rot="0">
              <a:off x="0" y="0"/>
              <a:ext cx="2063235" cy="375738"/>
            </a:xfrm>
            <a:custGeom>
              <a:avLst/>
              <a:gdLst/>
              <a:ahLst/>
              <a:cxnLst/>
              <a:rect r="r" b="b" t="t" l="l"/>
              <a:pathLst>
                <a:path h="375738" w="2063235">
                  <a:moveTo>
                    <a:pt x="0" y="0"/>
                  </a:moveTo>
                  <a:lnTo>
                    <a:pt x="2063235" y="0"/>
                  </a:lnTo>
                  <a:lnTo>
                    <a:pt x="2063235" y="375738"/>
                  </a:lnTo>
                  <a:lnTo>
                    <a:pt x="0" y="375738"/>
                  </a:lnTo>
                  <a:close/>
                </a:path>
              </a:pathLst>
            </a:custGeom>
            <a:ln w="19050" cap="sq">
              <a:solidFill>
                <a:srgbClr val="16423C"/>
              </a:solidFill>
              <a:prstDash val="solid"/>
              <a:miter/>
            </a:ln>
          </p:spPr>
        </p:sp>
        <p:sp>
          <p:nvSpPr>
            <p:cNvPr name="TextBox 7" id="7"/>
            <p:cNvSpPr txBox="true"/>
            <p:nvPr/>
          </p:nvSpPr>
          <p:spPr>
            <a:xfrm>
              <a:off x="0" y="0"/>
              <a:ext cx="2063235" cy="375738"/>
            </a:xfrm>
            <a:prstGeom prst="rect">
              <a:avLst/>
            </a:prstGeom>
          </p:spPr>
          <p:txBody>
            <a:bodyPr anchor="ctr" rtlCol="false" tIns="50800" lIns="50800" bIns="50800" rIns="50800"/>
            <a:lstStyle/>
            <a:p>
              <a:pPr algn="ctr">
                <a:lnSpc>
                  <a:spcPts val="1732"/>
                </a:lnSpc>
              </a:pPr>
            </a:p>
          </p:txBody>
        </p:sp>
      </p:grpSp>
      <p:grpSp>
        <p:nvGrpSpPr>
          <p:cNvPr name="Group 8" id="8"/>
          <p:cNvGrpSpPr/>
          <p:nvPr/>
        </p:nvGrpSpPr>
        <p:grpSpPr>
          <a:xfrm rot="0">
            <a:off x="888330" y="3553110"/>
            <a:ext cx="5800027" cy="1646713"/>
            <a:chOff x="0" y="0"/>
            <a:chExt cx="2078599" cy="590145"/>
          </a:xfrm>
        </p:grpSpPr>
        <p:sp>
          <p:nvSpPr>
            <p:cNvPr name="Freeform 9" id="9"/>
            <p:cNvSpPr/>
            <p:nvPr/>
          </p:nvSpPr>
          <p:spPr>
            <a:xfrm flipH="false" flipV="false" rot="0">
              <a:off x="0" y="0"/>
              <a:ext cx="2078599" cy="590145"/>
            </a:xfrm>
            <a:custGeom>
              <a:avLst/>
              <a:gdLst/>
              <a:ahLst/>
              <a:cxnLst/>
              <a:rect r="r" b="b" t="t" l="l"/>
              <a:pathLst>
                <a:path h="590145" w="2078599">
                  <a:moveTo>
                    <a:pt x="0" y="0"/>
                  </a:moveTo>
                  <a:lnTo>
                    <a:pt x="2078599" y="0"/>
                  </a:lnTo>
                  <a:lnTo>
                    <a:pt x="2078599" y="590145"/>
                  </a:lnTo>
                  <a:lnTo>
                    <a:pt x="0" y="590145"/>
                  </a:lnTo>
                  <a:close/>
                </a:path>
              </a:pathLst>
            </a:custGeom>
            <a:ln w="19050" cap="sq">
              <a:solidFill>
                <a:srgbClr val="16423C"/>
              </a:solidFill>
              <a:prstDash val="solid"/>
              <a:miter/>
            </a:ln>
          </p:spPr>
        </p:sp>
        <p:sp>
          <p:nvSpPr>
            <p:cNvPr name="TextBox 10" id="10"/>
            <p:cNvSpPr txBox="true"/>
            <p:nvPr/>
          </p:nvSpPr>
          <p:spPr>
            <a:xfrm>
              <a:off x="0" y="0"/>
              <a:ext cx="2078599" cy="590145"/>
            </a:xfrm>
            <a:prstGeom prst="rect">
              <a:avLst/>
            </a:prstGeom>
          </p:spPr>
          <p:txBody>
            <a:bodyPr anchor="ctr" rtlCol="false" tIns="50800" lIns="50800" bIns="50800" rIns="50800"/>
            <a:lstStyle/>
            <a:p>
              <a:pPr algn="ctr">
                <a:lnSpc>
                  <a:spcPts val="1732"/>
                </a:lnSpc>
              </a:pPr>
            </a:p>
          </p:txBody>
        </p:sp>
      </p:grpSp>
      <p:grpSp>
        <p:nvGrpSpPr>
          <p:cNvPr name="Group 11" id="11"/>
          <p:cNvGrpSpPr/>
          <p:nvPr/>
        </p:nvGrpSpPr>
        <p:grpSpPr>
          <a:xfrm rot="0">
            <a:off x="901421" y="999329"/>
            <a:ext cx="5757157" cy="1065689"/>
            <a:chOff x="0" y="0"/>
            <a:chExt cx="2063235" cy="381919"/>
          </a:xfrm>
        </p:grpSpPr>
        <p:sp>
          <p:nvSpPr>
            <p:cNvPr name="Freeform 12" id="12"/>
            <p:cNvSpPr/>
            <p:nvPr/>
          </p:nvSpPr>
          <p:spPr>
            <a:xfrm flipH="false" flipV="false" rot="0">
              <a:off x="0" y="0"/>
              <a:ext cx="2063235" cy="381919"/>
            </a:xfrm>
            <a:custGeom>
              <a:avLst/>
              <a:gdLst/>
              <a:ahLst/>
              <a:cxnLst/>
              <a:rect r="r" b="b" t="t" l="l"/>
              <a:pathLst>
                <a:path h="381919" w="2063235">
                  <a:moveTo>
                    <a:pt x="0" y="0"/>
                  </a:moveTo>
                  <a:lnTo>
                    <a:pt x="2063235" y="0"/>
                  </a:lnTo>
                  <a:lnTo>
                    <a:pt x="2063235" y="381919"/>
                  </a:lnTo>
                  <a:lnTo>
                    <a:pt x="0" y="381919"/>
                  </a:lnTo>
                  <a:close/>
                </a:path>
              </a:pathLst>
            </a:custGeom>
            <a:ln w="19050" cap="sq">
              <a:solidFill>
                <a:srgbClr val="16423C"/>
              </a:solidFill>
              <a:prstDash val="solid"/>
              <a:miter/>
            </a:ln>
          </p:spPr>
        </p:sp>
        <p:sp>
          <p:nvSpPr>
            <p:cNvPr name="TextBox 13" id="13"/>
            <p:cNvSpPr txBox="true"/>
            <p:nvPr/>
          </p:nvSpPr>
          <p:spPr>
            <a:xfrm>
              <a:off x="0" y="0"/>
              <a:ext cx="2063235" cy="381919"/>
            </a:xfrm>
            <a:prstGeom prst="rect">
              <a:avLst/>
            </a:prstGeom>
          </p:spPr>
          <p:txBody>
            <a:bodyPr anchor="ctr" rtlCol="false" tIns="50800" lIns="50800" bIns="50800" rIns="50800"/>
            <a:lstStyle/>
            <a:p>
              <a:pPr algn="ctr">
                <a:lnSpc>
                  <a:spcPts val="1732"/>
                </a:lnSpc>
              </a:pPr>
            </a:p>
          </p:txBody>
        </p:sp>
      </p:grpSp>
      <p:sp>
        <p:nvSpPr>
          <p:cNvPr name="TextBox 14" id="14"/>
          <p:cNvSpPr txBox="true"/>
          <p:nvPr/>
        </p:nvSpPr>
        <p:spPr>
          <a:xfrm rot="0">
            <a:off x="982747" y="3645737"/>
            <a:ext cx="1968541" cy="216535"/>
          </a:xfrm>
          <a:prstGeom prst="rect">
            <a:avLst/>
          </a:prstGeom>
        </p:spPr>
        <p:txBody>
          <a:bodyPr anchor="t" rtlCol="false" tIns="0" lIns="0" bIns="0" rIns="0">
            <a:spAutoFit/>
          </a:bodyPr>
          <a:lstStyle/>
          <a:p>
            <a:pPr algn="l">
              <a:lnSpc>
                <a:spcPts val="1400"/>
              </a:lnSpc>
            </a:pPr>
            <a:r>
              <a:rPr lang="en-US" sz="1400" spc="-36">
                <a:solidFill>
                  <a:srgbClr val="16423C"/>
                </a:solidFill>
                <a:latin typeface="Solomon Sans"/>
                <a:ea typeface="Solomon Sans"/>
                <a:cs typeface="Solomon Sans"/>
                <a:sym typeface="Solomon Sans"/>
              </a:rPr>
              <a:t>If yes please give details</a:t>
            </a:r>
          </a:p>
        </p:txBody>
      </p:sp>
      <p:sp>
        <p:nvSpPr>
          <p:cNvPr name="TextBox 15" id="15"/>
          <p:cNvSpPr txBox="true"/>
          <p:nvPr/>
        </p:nvSpPr>
        <p:spPr>
          <a:xfrm rot="0">
            <a:off x="1007838" y="1184648"/>
            <a:ext cx="5549953" cy="7829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This Act protects people with disabilities from unlawful discrimination. We actively encourage applications from people with disabilities. The Disability Discrimination Act defines a disabled person as someone who has a physical or mental impairment which has a substantial and adverse long-term effect on his or her ability to carry out normal day to day activities. </a:t>
            </a:r>
          </a:p>
        </p:txBody>
      </p:sp>
      <p:sp>
        <p:nvSpPr>
          <p:cNvPr name="TextBox 16" id="16"/>
          <p:cNvSpPr txBox="true"/>
          <p:nvPr/>
        </p:nvSpPr>
        <p:spPr>
          <a:xfrm rot="0">
            <a:off x="1002412" y="6052755"/>
            <a:ext cx="5628027" cy="3257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Do we need to make any specific arrangements in order for you to attend the interview?</a:t>
            </a:r>
          </a:p>
        </p:txBody>
      </p:sp>
      <p:sp>
        <p:nvSpPr>
          <p:cNvPr name="TextBox 17" id="17"/>
          <p:cNvSpPr txBox="true"/>
          <p:nvPr/>
        </p:nvSpPr>
        <p:spPr>
          <a:xfrm rot="0">
            <a:off x="982747" y="2412680"/>
            <a:ext cx="5412005"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Do you have a disability which is relevant to your application?  </a:t>
            </a:r>
          </a:p>
        </p:txBody>
      </p:sp>
      <p:sp>
        <p:nvSpPr>
          <p:cNvPr name="TextBox 18" id="18"/>
          <p:cNvSpPr txBox="true"/>
          <p:nvPr/>
        </p:nvSpPr>
        <p:spPr>
          <a:xfrm rot="0">
            <a:off x="948203" y="644003"/>
            <a:ext cx="2993390"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Disability Discrimination Act</a:t>
            </a:r>
          </a:p>
        </p:txBody>
      </p:sp>
      <p:grpSp>
        <p:nvGrpSpPr>
          <p:cNvPr name="Group 19" id="19"/>
          <p:cNvGrpSpPr/>
          <p:nvPr/>
        </p:nvGrpSpPr>
        <p:grpSpPr>
          <a:xfrm rot="0">
            <a:off x="925706" y="5959838"/>
            <a:ext cx="5742109" cy="977592"/>
            <a:chOff x="0" y="0"/>
            <a:chExt cx="2057842" cy="350347"/>
          </a:xfrm>
        </p:grpSpPr>
        <p:sp>
          <p:nvSpPr>
            <p:cNvPr name="Freeform 20" id="20"/>
            <p:cNvSpPr/>
            <p:nvPr/>
          </p:nvSpPr>
          <p:spPr>
            <a:xfrm flipH="false" flipV="false" rot="0">
              <a:off x="0" y="0"/>
              <a:ext cx="2057842" cy="350347"/>
            </a:xfrm>
            <a:custGeom>
              <a:avLst/>
              <a:gdLst/>
              <a:ahLst/>
              <a:cxnLst/>
              <a:rect r="r" b="b" t="t" l="l"/>
              <a:pathLst>
                <a:path h="350347" w="2057842">
                  <a:moveTo>
                    <a:pt x="0" y="0"/>
                  </a:moveTo>
                  <a:lnTo>
                    <a:pt x="2057842" y="0"/>
                  </a:lnTo>
                  <a:lnTo>
                    <a:pt x="2057842" y="350347"/>
                  </a:lnTo>
                  <a:lnTo>
                    <a:pt x="0" y="350347"/>
                  </a:lnTo>
                  <a:close/>
                </a:path>
              </a:pathLst>
            </a:custGeom>
            <a:ln w="19050" cap="sq">
              <a:solidFill>
                <a:srgbClr val="16423C"/>
              </a:solidFill>
              <a:prstDash val="solid"/>
              <a:miter/>
            </a:ln>
          </p:spPr>
        </p:sp>
        <p:sp>
          <p:nvSpPr>
            <p:cNvPr name="TextBox 21" id="21"/>
            <p:cNvSpPr txBox="true"/>
            <p:nvPr/>
          </p:nvSpPr>
          <p:spPr>
            <a:xfrm>
              <a:off x="0" y="0"/>
              <a:ext cx="2057842" cy="350347"/>
            </a:xfrm>
            <a:prstGeom prst="rect">
              <a:avLst/>
            </a:prstGeom>
          </p:spPr>
          <p:txBody>
            <a:bodyPr anchor="ctr" rtlCol="false" tIns="50800" lIns="50800" bIns="50800" rIns="50800"/>
            <a:lstStyle/>
            <a:p>
              <a:pPr algn="ctr">
                <a:lnSpc>
                  <a:spcPts val="1732"/>
                </a:lnSpc>
              </a:pPr>
            </a:p>
          </p:txBody>
        </p:sp>
      </p:grpSp>
      <p:sp>
        <p:nvSpPr>
          <p:cNvPr name="TextBox 22" id="22"/>
          <p:cNvSpPr txBox="true"/>
          <p:nvPr/>
        </p:nvSpPr>
        <p:spPr>
          <a:xfrm rot="0">
            <a:off x="982747" y="5355525"/>
            <a:ext cx="5549953" cy="4781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We will try to provide access, equipment, or other practical support to ensure that people with disabilities can compete on equal terms with non-disabled people.</a:t>
            </a:r>
          </a:p>
        </p:txBody>
      </p:sp>
      <p:grpSp>
        <p:nvGrpSpPr>
          <p:cNvPr name="Group 23" id="23"/>
          <p:cNvGrpSpPr/>
          <p:nvPr/>
        </p:nvGrpSpPr>
        <p:grpSpPr>
          <a:xfrm rot="0">
            <a:off x="2762249" y="2772897"/>
            <a:ext cx="559374" cy="416764"/>
            <a:chOff x="0" y="0"/>
            <a:chExt cx="200467" cy="149359"/>
          </a:xfrm>
        </p:grpSpPr>
        <p:sp>
          <p:nvSpPr>
            <p:cNvPr name="Freeform 24" id="24"/>
            <p:cNvSpPr/>
            <p:nvPr/>
          </p:nvSpPr>
          <p:spPr>
            <a:xfrm flipH="false" flipV="false" rot="0">
              <a:off x="0" y="0"/>
              <a:ext cx="200467" cy="149359"/>
            </a:xfrm>
            <a:custGeom>
              <a:avLst/>
              <a:gdLst/>
              <a:ahLst/>
              <a:cxnLst/>
              <a:rect r="r" b="b" t="t" l="l"/>
              <a:pathLst>
                <a:path h="149359" w="200467">
                  <a:moveTo>
                    <a:pt x="0" y="0"/>
                  </a:moveTo>
                  <a:lnTo>
                    <a:pt x="200467" y="0"/>
                  </a:lnTo>
                  <a:lnTo>
                    <a:pt x="200467" y="149359"/>
                  </a:lnTo>
                  <a:lnTo>
                    <a:pt x="0" y="149359"/>
                  </a:lnTo>
                  <a:close/>
                </a:path>
              </a:pathLst>
            </a:custGeom>
            <a:ln w="19050" cap="sq">
              <a:solidFill>
                <a:srgbClr val="16423C"/>
              </a:solidFill>
              <a:prstDash val="solid"/>
              <a:miter/>
            </a:ln>
          </p:spPr>
        </p:sp>
        <p:sp>
          <p:nvSpPr>
            <p:cNvPr name="TextBox 25" id="25"/>
            <p:cNvSpPr txBox="true"/>
            <p:nvPr/>
          </p:nvSpPr>
          <p:spPr>
            <a:xfrm>
              <a:off x="0" y="-9525"/>
              <a:ext cx="200467" cy="15888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Yes</a:t>
              </a:r>
            </a:p>
          </p:txBody>
        </p:sp>
      </p:grpSp>
      <p:grpSp>
        <p:nvGrpSpPr>
          <p:cNvPr name="Group 26" id="26"/>
          <p:cNvGrpSpPr/>
          <p:nvPr/>
        </p:nvGrpSpPr>
        <p:grpSpPr>
          <a:xfrm rot="0">
            <a:off x="3539372" y="2772897"/>
            <a:ext cx="560851" cy="421452"/>
            <a:chOff x="0" y="0"/>
            <a:chExt cx="200996" cy="151039"/>
          </a:xfrm>
        </p:grpSpPr>
        <p:sp>
          <p:nvSpPr>
            <p:cNvPr name="Freeform 27" id="27"/>
            <p:cNvSpPr/>
            <p:nvPr/>
          </p:nvSpPr>
          <p:spPr>
            <a:xfrm flipH="false" flipV="false" rot="0">
              <a:off x="0" y="0"/>
              <a:ext cx="200996" cy="151039"/>
            </a:xfrm>
            <a:custGeom>
              <a:avLst/>
              <a:gdLst/>
              <a:ahLst/>
              <a:cxnLst/>
              <a:rect r="r" b="b" t="t" l="l"/>
              <a:pathLst>
                <a:path h="151039" w="200996">
                  <a:moveTo>
                    <a:pt x="0" y="0"/>
                  </a:moveTo>
                  <a:lnTo>
                    <a:pt x="200996" y="0"/>
                  </a:lnTo>
                  <a:lnTo>
                    <a:pt x="200996" y="151039"/>
                  </a:lnTo>
                  <a:lnTo>
                    <a:pt x="0" y="151039"/>
                  </a:lnTo>
                  <a:close/>
                </a:path>
              </a:pathLst>
            </a:custGeom>
            <a:ln w="19050" cap="sq">
              <a:solidFill>
                <a:srgbClr val="16423C"/>
              </a:solidFill>
              <a:prstDash val="solid"/>
              <a:miter/>
            </a:ln>
          </p:spPr>
        </p:sp>
        <p:sp>
          <p:nvSpPr>
            <p:cNvPr name="TextBox 28" id="28"/>
            <p:cNvSpPr txBox="true"/>
            <p:nvPr/>
          </p:nvSpPr>
          <p:spPr>
            <a:xfrm>
              <a:off x="0" y="-9525"/>
              <a:ext cx="200996" cy="16056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No</a:t>
              </a:r>
            </a:p>
          </p:txBody>
        </p:sp>
      </p:grpSp>
      <p:grpSp>
        <p:nvGrpSpPr>
          <p:cNvPr name="Group 29" id="29"/>
          <p:cNvGrpSpPr/>
          <p:nvPr/>
        </p:nvGrpSpPr>
        <p:grpSpPr>
          <a:xfrm rot="0">
            <a:off x="911760" y="7166030"/>
            <a:ext cx="5742109" cy="1984773"/>
            <a:chOff x="0" y="0"/>
            <a:chExt cx="2057842" cy="711298"/>
          </a:xfrm>
        </p:grpSpPr>
        <p:sp>
          <p:nvSpPr>
            <p:cNvPr name="Freeform 30" id="30"/>
            <p:cNvSpPr/>
            <p:nvPr/>
          </p:nvSpPr>
          <p:spPr>
            <a:xfrm flipH="false" flipV="false" rot="0">
              <a:off x="0" y="0"/>
              <a:ext cx="2057842" cy="711298"/>
            </a:xfrm>
            <a:custGeom>
              <a:avLst/>
              <a:gdLst/>
              <a:ahLst/>
              <a:cxnLst/>
              <a:rect r="r" b="b" t="t" l="l"/>
              <a:pathLst>
                <a:path h="711298" w="2057842">
                  <a:moveTo>
                    <a:pt x="0" y="0"/>
                  </a:moveTo>
                  <a:lnTo>
                    <a:pt x="2057842" y="0"/>
                  </a:lnTo>
                  <a:lnTo>
                    <a:pt x="2057842" y="711298"/>
                  </a:lnTo>
                  <a:lnTo>
                    <a:pt x="0" y="711298"/>
                  </a:lnTo>
                  <a:close/>
                </a:path>
              </a:pathLst>
            </a:custGeom>
            <a:ln w="19050" cap="sq">
              <a:solidFill>
                <a:srgbClr val="16423C"/>
              </a:solidFill>
              <a:prstDash val="solid"/>
              <a:miter/>
            </a:ln>
          </p:spPr>
        </p:sp>
        <p:sp>
          <p:nvSpPr>
            <p:cNvPr name="TextBox 31" id="31"/>
            <p:cNvSpPr txBox="true"/>
            <p:nvPr/>
          </p:nvSpPr>
          <p:spPr>
            <a:xfrm>
              <a:off x="0" y="0"/>
              <a:ext cx="2057842" cy="711298"/>
            </a:xfrm>
            <a:prstGeom prst="rect">
              <a:avLst/>
            </a:prstGeom>
          </p:spPr>
          <p:txBody>
            <a:bodyPr anchor="ctr" rtlCol="false" tIns="50800" lIns="50800" bIns="50800" rIns="50800"/>
            <a:lstStyle/>
            <a:p>
              <a:pPr algn="ctr">
                <a:lnSpc>
                  <a:spcPts val="1732"/>
                </a:lnSpc>
              </a:pPr>
            </a:p>
          </p:txBody>
        </p:sp>
      </p:grpSp>
      <p:sp>
        <p:nvSpPr>
          <p:cNvPr name="TextBox 32" id="32"/>
          <p:cNvSpPr txBox="true"/>
          <p:nvPr/>
        </p:nvSpPr>
        <p:spPr>
          <a:xfrm rot="0">
            <a:off x="1030551" y="7308905"/>
            <a:ext cx="5628027"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If yes please give details: </a:t>
            </a:r>
          </a:p>
        </p:txBody>
      </p:sp>
      <p:grpSp>
        <p:nvGrpSpPr>
          <p:cNvPr name="Group 33" id="33"/>
          <p:cNvGrpSpPr/>
          <p:nvPr/>
        </p:nvGrpSpPr>
        <p:grpSpPr>
          <a:xfrm rot="0">
            <a:off x="2951288" y="6378510"/>
            <a:ext cx="559374" cy="416764"/>
            <a:chOff x="0" y="0"/>
            <a:chExt cx="200467" cy="149359"/>
          </a:xfrm>
        </p:grpSpPr>
        <p:sp>
          <p:nvSpPr>
            <p:cNvPr name="Freeform 34" id="34"/>
            <p:cNvSpPr/>
            <p:nvPr/>
          </p:nvSpPr>
          <p:spPr>
            <a:xfrm flipH="false" flipV="false" rot="0">
              <a:off x="0" y="0"/>
              <a:ext cx="200467" cy="149359"/>
            </a:xfrm>
            <a:custGeom>
              <a:avLst/>
              <a:gdLst/>
              <a:ahLst/>
              <a:cxnLst/>
              <a:rect r="r" b="b" t="t" l="l"/>
              <a:pathLst>
                <a:path h="149359" w="200467">
                  <a:moveTo>
                    <a:pt x="0" y="0"/>
                  </a:moveTo>
                  <a:lnTo>
                    <a:pt x="200467" y="0"/>
                  </a:lnTo>
                  <a:lnTo>
                    <a:pt x="200467" y="149359"/>
                  </a:lnTo>
                  <a:lnTo>
                    <a:pt x="0" y="149359"/>
                  </a:lnTo>
                  <a:close/>
                </a:path>
              </a:pathLst>
            </a:custGeom>
            <a:ln w="19050" cap="sq">
              <a:solidFill>
                <a:srgbClr val="16423C"/>
              </a:solidFill>
              <a:prstDash val="solid"/>
              <a:miter/>
            </a:ln>
          </p:spPr>
        </p:sp>
        <p:sp>
          <p:nvSpPr>
            <p:cNvPr name="TextBox 35" id="35"/>
            <p:cNvSpPr txBox="true"/>
            <p:nvPr/>
          </p:nvSpPr>
          <p:spPr>
            <a:xfrm>
              <a:off x="0" y="-9525"/>
              <a:ext cx="200467" cy="15888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Yes</a:t>
              </a:r>
            </a:p>
          </p:txBody>
        </p:sp>
      </p:grpSp>
      <p:grpSp>
        <p:nvGrpSpPr>
          <p:cNvPr name="Group 36" id="36"/>
          <p:cNvGrpSpPr/>
          <p:nvPr/>
        </p:nvGrpSpPr>
        <p:grpSpPr>
          <a:xfrm rot="0">
            <a:off x="3661167" y="6378510"/>
            <a:ext cx="560851" cy="421452"/>
            <a:chOff x="0" y="0"/>
            <a:chExt cx="200996" cy="151039"/>
          </a:xfrm>
        </p:grpSpPr>
        <p:sp>
          <p:nvSpPr>
            <p:cNvPr name="Freeform 37" id="37"/>
            <p:cNvSpPr/>
            <p:nvPr/>
          </p:nvSpPr>
          <p:spPr>
            <a:xfrm flipH="false" flipV="false" rot="0">
              <a:off x="0" y="0"/>
              <a:ext cx="200996" cy="151039"/>
            </a:xfrm>
            <a:custGeom>
              <a:avLst/>
              <a:gdLst/>
              <a:ahLst/>
              <a:cxnLst/>
              <a:rect r="r" b="b" t="t" l="l"/>
              <a:pathLst>
                <a:path h="151039" w="200996">
                  <a:moveTo>
                    <a:pt x="0" y="0"/>
                  </a:moveTo>
                  <a:lnTo>
                    <a:pt x="200996" y="0"/>
                  </a:lnTo>
                  <a:lnTo>
                    <a:pt x="200996" y="151039"/>
                  </a:lnTo>
                  <a:lnTo>
                    <a:pt x="0" y="151039"/>
                  </a:lnTo>
                  <a:close/>
                </a:path>
              </a:pathLst>
            </a:custGeom>
            <a:ln w="19050" cap="sq">
              <a:solidFill>
                <a:srgbClr val="16423C"/>
              </a:solidFill>
              <a:prstDash val="solid"/>
              <a:miter/>
            </a:ln>
          </p:spPr>
        </p:sp>
        <p:sp>
          <p:nvSpPr>
            <p:cNvPr name="TextBox 38" id="38"/>
            <p:cNvSpPr txBox="true"/>
            <p:nvPr/>
          </p:nvSpPr>
          <p:spPr>
            <a:xfrm>
              <a:off x="0" y="-9525"/>
              <a:ext cx="200996" cy="16056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No</a:t>
              </a:r>
            </a:p>
          </p:txBody>
        </p:sp>
      </p:grpSp>
    </p:spTree>
  </p:cSld>
  <p:clrMapOvr>
    <a:masterClrMapping/>
  </p:clrMapOvr>
</p:sld>
</file>

<file path=ppt/slides/slide8.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515530" y="514560"/>
            <a:ext cx="6528939" cy="9920816"/>
            <a:chOff x="0" y="0"/>
            <a:chExt cx="2339824" cy="3555397"/>
          </a:xfrm>
        </p:grpSpPr>
        <p:sp>
          <p:nvSpPr>
            <p:cNvPr name="Freeform 3" id="3"/>
            <p:cNvSpPr/>
            <p:nvPr/>
          </p:nvSpPr>
          <p:spPr>
            <a:xfrm flipH="false" flipV="false" rot="0">
              <a:off x="0" y="0"/>
              <a:ext cx="2339824" cy="3555397"/>
            </a:xfrm>
            <a:custGeom>
              <a:avLst/>
              <a:gdLst/>
              <a:ahLst/>
              <a:cxnLst/>
              <a:rect r="r" b="b" t="t" l="l"/>
              <a:pathLst>
                <a:path h="3555397" w="2339824">
                  <a:moveTo>
                    <a:pt x="0" y="0"/>
                  </a:moveTo>
                  <a:lnTo>
                    <a:pt x="2339824" y="0"/>
                  </a:lnTo>
                  <a:lnTo>
                    <a:pt x="2339824" y="3555397"/>
                  </a:lnTo>
                  <a:lnTo>
                    <a:pt x="0" y="3555397"/>
                  </a:lnTo>
                  <a:close/>
                </a:path>
              </a:pathLst>
            </a:custGeom>
            <a:ln w="19050" cap="sq">
              <a:solidFill>
                <a:srgbClr val="16423C"/>
              </a:solidFill>
              <a:prstDash val="solid"/>
              <a:miter/>
            </a:ln>
          </p:spPr>
        </p:sp>
        <p:sp>
          <p:nvSpPr>
            <p:cNvPr name="TextBox 4" id="4"/>
            <p:cNvSpPr txBox="true"/>
            <p:nvPr/>
          </p:nvSpPr>
          <p:spPr>
            <a:xfrm>
              <a:off x="0" y="-47625"/>
              <a:ext cx="2339824" cy="3603022"/>
            </a:xfrm>
            <a:prstGeom prst="rect">
              <a:avLst/>
            </a:prstGeom>
          </p:spPr>
          <p:txBody>
            <a:bodyPr anchor="ctr" rtlCol="false" tIns="50800" lIns="50800" bIns="50800" rIns="50800"/>
            <a:lstStyle/>
            <a:p>
              <a:pPr algn="ctr">
                <a:lnSpc>
                  <a:spcPts val="1960"/>
                </a:lnSpc>
              </a:pPr>
            </a:p>
          </p:txBody>
        </p:sp>
      </p:grpSp>
      <p:graphicFrame>
        <p:nvGraphicFramePr>
          <p:cNvPr name="Table 5" id="5"/>
          <p:cNvGraphicFramePr>
            <a:graphicFrameLocks noGrp="true"/>
          </p:cNvGraphicFramePr>
          <p:nvPr/>
        </p:nvGraphicFramePr>
        <p:xfrm>
          <a:off x="948203" y="1927671"/>
          <a:ext cx="5855797" cy="7404263"/>
        </p:xfrm>
        <a:graphic>
          <a:graphicData uri="http://schemas.openxmlformats.org/drawingml/2006/table">
            <a:tbl>
              <a:tblPr/>
              <a:tblGrid>
                <a:gridCol w="2927899"/>
                <a:gridCol w="2927899"/>
              </a:tblGrid>
              <a:tr h="634746">
                <a:tc>
                  <a:txBody>
                    <a:bodyPr anchor="t" rtlCol="false"/>
                    <a:lstStyle/>
                    <a:p>
                      <a:pPr algn="l">
                        <a:lnSpc>
                          <a:spcPts val="1680"/>
                        </a:lnSpc>
                        <a:defRPr/>
                      </a:pPr>
                      <a:r>
                        <a:rPr lang="en-US" sz="1200" b="true">
                          <a:solidFill>
                            <a:srgbClr val="000000"/>
                          </a:solidFill>
                          <a:latin typeface="Poppins Bold"/>
                          <a:ea typeface="Poppins Bold"/>
                          <a:cs typeface="Poppins Bold"/>
                          <a:sym typeface="Poppins Bold"/>
                        </a:rPr>
                        <a:t>Reference 1</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680"/>
                        </a:lnSpc>
                        <a:defRPr/>
                      </a:pPr>
                      <a:r>
                        <a:rPr lang="en-US" sz="1200" b="true">
                          <a:solidFill>
                            <a:srgbClr val="000000"/>
                          </a:solidFill>
                          <a:latin typeface="Poppins Bold"/>
                          <a:ea typeface="Poppins Bold"/>
                          <a:cs typeface="Poppins Bold"/>
                          <a:sym typeface="Poppins Bold"/>
                        </a:rPr>
                        <a:t>Reference 2</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4746">
                <a:tc>
                  <a:txBody>
                    <a:bodyPr anchor="t" rtlCol="false"/>
                    <a:lstStyle/>
                    <a:p>
                      <a:pPr algn="l">
                        <a:lnSpc>
                          <a:spcPts val="1679"/>
                        </a:lnSpc>
                        <a:defRPr/>
                      </a:pPr>
                      <a:r>
                        <a:rPr lang="en-US" sz="1200">
                          <a:solidFill>
                            <a:srgbClr val="000000"/>
                          </a:solidFill>
                          <a:latin typeface="Arimo"/>
                          <a:ea typeface="Arimo"/>
                          <a:cs typeface="Arimo"/>
                          <a:sym typeface="Arimo"/>
                        </a:rPr>
                        <a:t>Name:</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l">
                        <a:lnSpc>
                          <a:spcPts val="1679"/>
                        </a:lnSpc>
                        <a:defRPr/>
                      </a:pPr>
                      <a:r>
                        <a:rPr lang="en-US" sz="1200">
                          <a:solidFill>
                            <a:srgbClr val="000000"/>
                          </a:solidFill>
                          <a:latin typeface="Arimo"/>
                          <a:ea typeface="Arimo"/>
                          <a:cs typeface="Arimo"/>
                          <a:sym typeface="Arimo"/>
                        </a:rPr>
                        <a:t>Name:</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754416">
                <a:tc>
                  <a:txBody>
                    <a:bodyPr anchor="t" rtlCol="false"/>
                    <a:lstStyle/>
                    <a:p>
                      <a:pPr algn="l">
                        <a:lnSpc>
                          <a:spcPts val="1680"/>
                        </a:lnSpc>
                        <a:defRPr/>
                      </a:pPr>
                      <a:r>
                        <a:rPr lang="en-US" sz="1200">
                          <a:solidFill>
                            <a:srgbClr val="000000"/>
                          </a:solidFill>
                          <a:latin typeface="Poppins"/>
                          <a:ea typeface="Poppins"/>
                          <a:cs typeface="Poppins"/>
                          <a:sym typeface="Poppins"/>
                        </a:rPr>
                        <a:t>Position job title: </a:t>
                      </a:r>
                      <a:endParaRPr lang="en-US" sz="1100"/>
                    </a:p>
                    <a:p>
                      <a:pPr algn="l">
                        <a:lnSpc>
                          <a:spcPts val="1680"/>
                        </a:lnSpc>
                      </a:pP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l">
                        <a:lnSpc>
                          <a:spcPts val="1679"/>
                        </a:lnSpc>
                        <a:defRPr/>
                      </a:pPr>
                      <a:r>
                        <a:rPr lang="en-US" sz="1200">
                          <a:solidFill>
                            <a:srgbClr val="000000"/>
                          </a:solidFill>
                          <a:latin typeface="Arimo"/>
                          <a:ea typeface="Arimo"/>
                          <a:cs typeface="Arimo"/>
                          <a:sym typeface="Arimo"/>
                        </a:rPr>
                        <a:t>Position job title: </a:t>
                      </a:r>
                      <a:endParaRPr lang="en-US" sz="1100"/>
                    </a:p>
                    <a:p>
                      <a:pPr algn="l">
                        <a:lnSpc>
                          <a:spcPts val="1679"/>
                        </a:lnSpc>
                      </a:pP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964507">
                <a:tc>
                  <a:txBody>
                    <a:bodyPr anchor="t" rtlCol="false"/>
                    <a:lstStyle/>
                    <a:p>
                      <a:pPr algn="l">
                        <a:lnSpc>
                          <a:spcPts val="1680"/>
                        </a:lnSpc>
                        <a:defRPr/>
                      </a:pPr>
                      <a:r>
                        <a:rPr lang="en-US" sz="1200">
                          <a:solidFill>
                            <a:srgbClr val="000000"/>
                          </a:solidFill>
                          <a:latin typeface="Poppins"/>
                          <a:ea typeface="Poppins"/>
                          <a:cs typeface="Poppins"/>
                          <a:sym typeface="Poppins"/>
                        </a:rPr>
                        <a:t>Work relationship</a:t>
                      </a:r>
                      <a:endParaRPr lang="en-US" sz="1100"/>
                    </a:p>
                    <a:p>
                      <a:pPr algn="l">
                        <a:lnSpc>
                          <a:spcPts val="1680"/>
                        </a:lnSpc>
                      </a:pPr>
                    </a:p>
                    <a:p>
                      <a:pPr algn="l">
                        <a:lnSpc>
                          <a:spcPts val="1680"/>
                        </a:lnSpc>
                      </a:pP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l">
                        <a:lnSpc>
                          <a:spcPts val="1679"/>
                        </a:lnSpc>
                        <a:defRPr/>
                      </a:pPr>
                      <a:r>
                        <a:rPr lang="en-US" sz="1200">
                          <a:solidFill>
                            <a:srgbClr val="000000"/>
                          </a:solidFill>
                          <a:latin typeface="Arimo"/>
                          <a:ea typeface="Arimo"/>
                          <a:cs typeface="Arimo"/>
                          <a:sym typeface="Arimo"/>
                        </a:rPr>
                        <a:t>Work relationship</a:t>
                      </a:r>
                      <a:endParaRPr lang="en-US" sz="1100"/>
                    </a:p>
                    <a:p>
                      <a:pPr algn="l">
                        <a:lnSpc>
                          <a:spcPts val="1679"/>
                        </a:lnSpc>
                      </a:pPr>
                    </a:p>
                    <a:p>
                      <a:pPr algn="l">
                        <a:lnSpc>
                          <a:spcPts val="1679"/>
                        </a:lnSpc>
                      </a:pP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4821">
                <a:tc>
                  <a:txBody>
                    <a:bodyPr anchor="t" rtlCol="false"/>
                    <a:lstStyle/>
                    <a:p>
                      <a:pPr algn="l">
                        <a:lnSpc>
                          <a:spcPts val="1680"/>
                        </a:lnSpc>
                        <a:defRPr/>
                      </a:pPr>
                      <a:r>
                        <a:rPr lang="en-US" sz="1200">
                          <a:solidFill>
                            <a:srgbClr val="000000"/>
                          </a:solidFill>
                          <a:latin typeface="Poppins"/>
                          <a:ea typeface="Poppins"/>
                          <a:cs typeface="Poppins"/>
                          <a:sym typeface="Poppins"/>
                        </a:rPr>
                        <a:t>Organisation</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l">
                        <a:lnSpc>
                          <a:spcPts val="1679"/>
                        </a:lnSpc>
                        <a:defRPr/>
                      </a:pPr>
                      <a:r>
                        <a:rPr lang="en-US" sz="1200">
                          <a:solidFill>
                            <a:srgbClr val="000000"/>
                          </a:solidFill>
                          <a:latin typeface="Arimo"/>
                          <a:ea typeface="Arimo"/>
                          <a:cs typeface="Arimo"/>
                          <a:sym typeface="Arimo"/>
                        </a:rPr>
                        <a:t>Organisation</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1174597">
                <a:tc>
                  <a:txBody>
                    <a:bodyPr anchor="t" rtlCol="false"/>
                    <a:lstStyle/>
                    <a:p>
                      <a:pPr algn="l">
                        <a:lnSpc>
                          <a:spcPts val="1680"/>
                        </a:lnSpc>
                        <a:defRPr/>
                      </a:pPr>
                      <a:r>
                        <a:rPr lang="en-US" sz="1200">
                          <a:solidFill>
                            <a:srgbClr val="000000"/>
                          </a:solidFill>
                          <a:latin typeface="Poppins"/>
                          <a:ea typeface="Poppins"/>
                          <a:cs typeface="Poppins"/>
                          <a:sym typeface="Poppins"/>
                        </a:rPr>
                        <a:t>Address</a:t>
                      </a:r>
                      <a:endParaRPr lang="en-US" sz="1100"/>
                    </a:p>
                    <a:p>
                      <a:pPr algn="l">
                        <a:lnSpc>
                          <a:spcPts val="1680"/>
                        </a:lnSpc>
                      </a:pPr>
                    </a:p>
                    <a:p>
                      <a:pPr algn="l">
                        <a:lnSpc>
                          <a:spcPts val="1680"/>
                        </a:lnSpc>
                      </a:pPr>
                    </a:p>
                    <a:p>
                      <a:pPr algn="l">
                        <a:lnSpc>
                          <a:spcPts val="1680"/>
                        </a:lnSpc>
                      </a:pPr>
                      <a:r>
                        <a:rPr lang="en-US" sz="1200">
                          <a:solidFill>
                            <a:srgbClr val="000000"/>
                          </a:solidFill>
                          <a:latin typeface="Poppins"/>
                          <a:ea typeface="Poppins"/>
                          <a:cs typeface="Poppins"/>
                          <a:sym typeface="Poppins"/>
                        </a:rPr>
                        <a:t>Post code</a:t>
                      </a: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l">
                        <a:lnSpc>
                          <a:spcPts val="1679"/>
                        </a:lnSpc>
                        <a:defRPr/>
                      </a:pPr>
                      <a:r>
                        <a:rPr lang="en-US" sz="1200">
                          <a:solidFill>
                            <a:srgbClr val="000000"/>
                          </a:solidFill>
                          <a:latin typeface="Arimo"/>
                          <a:ea typeface="Arimo"/>
                          <a:cs typeface="Arimo"/>
                          <a:sym typeface="Arimo"/>
                        </a:rPr>
                        <a:t>Address</a:t>
                      </a:r>
                      <a:endParaRPr lang="en-US" sz="1100"/>
                    </a:p>
                    <a:p>
                      <a:pPr algn="l">
                        <a:lnSpc>
                          <a:spcPts val="1679"/>
                        </a:lnSpc>
                      </a:pPr>
                    </a:p>
                    <a:p>
                      <a:pPr algn="l">
                        <a:lnSpc>
                          <a:spcPts val="1679"/>
                        </a:lnSpc>
                      </a:pPr>
                    </a:p>
                    <a:p>
                      <a:pPr algn="l">
                        <a:lnSpc>
                          <a:spcPts val="1679"/>
                        </a:lnSpc>
                      </a:pPr>
                      <a:r>
                        <a:rPr lang="en-US" sz="1200">
                          <a:solidFill>
                            <a:srgbClr val="000000"/>
                          </a:solidFill>
                          <a:latin typeface="Arimo"/>
                          <a:ea typeface="Arimo"/>
                          <a:cs typeface="Arimo"/>
                          <a:sym typeface="Arimo"/>
                        </a:rPr>
                        <a:t>Post code</a:t>
                      </a: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4746">
                <a:tc>
                  <a:txBody>
                    <a:bodyPr anchor="t" rtlCol="false"/>
                    <a:lstStyle/>
                    <a:p>
                      <a:pPr algn="l">
                        <a:lnSpc>
                          <a:spcPts val="1680"/>
                        </a:lnSpc>
                        <a:defRPr/>
                      </a:pPr>
                      <a:r>
                        <a:rPr lang="en-US" sz="1200">
                          <a:solidFill>
                            <a:srgbClr val="000000"/>
                          </a:solidFill>
                          <a:latin typeface="Poppins"/>
                          <a:ea typeface="Poppins"/>
                          <a:cs typeface="Poppins"/>
                          <a:sym typeface="Poppins"/>
                        </a:rPr>
                        <a:t>Telephone No:</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l">
                        <a:lnSpc>
                          <a:spcPts val="1679"/>
                        </a:lnSpc>
                        <a:defRPr/>
                      </a:pPr>
                      <a:r>
                        <a:rPr lang="en-US" sz="1200">
                          <a:solidFill>
                            <a:srgbClr val="000000"/>
                          </a:solidFill>
                          <a:latin typeface="Arimo"/>
                          <a:ea typeface="Arimo"/>
                          <a:cs typeface="Arimo"/>
                          <a:sym typeface="Arimo"/>
                        </a:rPr>
                        <a:t>Telephone No:</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634746">
                <a:tc>
                  <a:txBody>
                    <a:bodyPr anchor="t" rtlCol="false"/>
                    <a:lstStyle/>
                    <a:p>
                      <a:pPr algn="l">
                        <a:lnSpc>
                          <a:spcPts val="1680"/>
                        </a:lnSpc>
                        <a:defRPr/>
                      </a:pPr>
                      <a:r>
                        <a:rPr lang="en-US" sz="1200">
                          <a:solidFill>
                            <a:srgbClr val="000000"/>
                          </a:solidFill>
                          <a:latin typeface="Poppins"/>
                          <a:ea typeface="Poppins"/>
                          <a:cs typeface="Poppins"/>
                          <a:sym typeface="Poppins"/>
                        </a:rPr>
                        <a:t>Email:</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l">
                        <a:lnSpc>
                          <a:spcPts val="1680"/>
                        </a:lnSpc>
                        <a:defRPr/>
                      </a:pPr>
                      <a:r>
                        <a:rPr lang="en-US" sz="1200">
                          <a:solidFill>
                            <a:srgbClr val="000000"/>
                          </a:solidFill>
                          <a:latin typeface="Poppins"/>
                          <a:ea typeface="Poppins"/>
                          <a:cs typeface="Poppins"/>
                          <a:sym typeface="Poppins"/>
                        </a:rPr>
                        <a:t>Email:</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1336940">
                <a:tc>
                  <a:txBody>
                    <a:bodyPr anchor="t" rtlCol="false"/>
                    <a:lstStyle/>
                    <a:p>
                      <a:pPr algn="l">
                        <a:lnSpc>
                          <a:spcPts val="1679"/>
                        </a:lnSpc>
                        <a:defRPr/>
                      </a:pPr>
                      <a:r>
                        <a:rPr lang="en-US" sz="1200">
                          <a:solidFill>
                            <a:srgbClr val="000000"/>
                          </a:solidFill>
                          <a:latin typeface="Arimo"/>
                          <a:ea typeface="Arimo"/>
                          <a:cs typeface="Arimo"/>
                          <a:sym typeface="Arimo"/>
                        </a:rPr>
                        <a:t>Are you willing for this referee to be approached prior to the interview?</a:t>
                      </a:r>
                      <a:endParaRPr lang="en-US" sz="1100"/>
                    </a:p>
                    <a:p>
                      <a:pPr algn="l">
                        <a:lnSpc>
                          <a:spcPts val="1679"/>
                        </a:lnSpc>
                      </a:pPr>
                    </a:p>
                    <a:p>
                      <a:pPr algn="l">
                        <a:lnSpc>
                          <a:spcPts val="1679"/>
                        </a:lnSpc>
                      </a:pPr>
                    </a:p>
                    <a:p>
                      <a:pPr algn="l">
                        <a:lnSpc>
                          <a:spcPts val="1679"/>
                        </a:lnSpc>
                      </a:pP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l">
                        <a:lnSpc>
                          <a:spcPts val="1679"/>
                        </a:lnSpc>
                        <a:defRPr/>
                      </a:pPr>
                      <a:r>
                        <a:rPr lang="en-US" sz="1200">
                          <a:solidFill>
                            <a:srgbClr val="000000"/>
                          </a:solidFill>
                          <a:latin typeface="Arimo"/>
                          <a:ea typeface="Arimo"/>
                          <a:cs typeface="Arimo"/>
                          <a:sym typeface="Arimo"/>
                        </a:rPr>
                        <a:t>Are you willing for this referee to be approached prior to the interview?</a:t>
                      </a:r>
                      <a:endParaRPr lang="en-US" sz="1100"/>
                    </a:p>
                    <a:p>
                      <a:pPr algn="l">
                        <a:lnSpc>
                          <a:spcPts val="1679"/>
                        </a:lnSpc>
                      </a:pPr>
                    </a:p>
                    <a:p>
                      <a:pPr algn="l">
                        <a:lnSpc>
                          <a:spcPts val="1679"/>
                        </a:lnSpc>
                      </a:pPr>
                    </a:p>
                    <a:p>
                      <a:pPr algn="l">
                        <a:lnSpc>
                          <a:spcPts val="1679"/>
                        </a:lnSpc>
                      </a:pPr>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sp>
        <p:nvSpPr>
          <p:cNvPr name="TextBox 6" id="6"/>
          <p:cNvSpPr txBox="true"/>
          <p:nvPr/>
        </p:nvSpPr>
        <p:spPr>
          <a:xfrm rot="0">
            <a:off x="948203" y="1052338"/>
            <a:ext cx="5549953" cy="1733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Please complete the Employee Health Questionnaire.</a:t>
            </a:r>
          </a:p>
        </p:txBody>
      </p:sp>
      <p:sp>
        <p:nvSpPr>
          <p:cNvPr name="TextBox 7" id="7"/>
          <p:cNvSpPr txBox="true"/>
          <p:nvPr/>
        </p:nvSpPr>
        <p:spPr>
          <a:xfrm rot="0">
            <a:off x="948203" y="644003"/>
            <a:ext cx="2993390"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Health</a:t>
            </a:r>
          </a:p>
        </p:txBody>
      </p:sp>
      <p:sp>
        <p:nvSpPr>
          <p:cNvPr name="TextBox 8" id="8"/>
          <p:cNvSpPr txBox="true"/>
          <p:nvPr/>
        </p:nvSpPr>
        <p:spPr>
          <a:xfrm rot="0">
            <a:off x="948203" y="1463486"/>
            <a:ext cx="2993390"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References</a:t>
            </a:r>
          </a:p>
        </p:txBody>
      </p:sp>
      <p:grpSp>
        <p:nvGrpSpPr>
          <p:cNvPr name="Group 9" id="9"/>
          <p:cNvGrpSpPr/>
          <p:nvPr/>
        </p:nvGrpSpPr>
        <p:grpSpPr>
          <a:xfrm rot="0">
            <a:off x="1619863" y="8708505"/>
            <a:ext cx="559374" cy="416764"/>
            <a:chOff x="0" y="0"/>
            <a:chExt cx="200467" cy="149359"/>
          </a:xfrm>
        </p:grpSpPr>
        <p:sp>
          <p:nvSpPr>
            <p:cNvPr name="Freeform 10" id="10"/>
            <p:cNvSpPr/>
            <p:nvPr/>
          </p:nvSpPr>
          <p:spPr>
            <a:xfrm flipH="false" flipV="false" rot="0">
              <a:off x="0" y="0"/>
              <a:ext cx="200467" cy="149359"/>
            </a:xfrm>
            <a:custGeom>
              <a:avLst/>
              <a:gdLst/>
              <a:ahLst/>
              <a:cxnLst/>
              <a:rect r="r" b="b" t="t" l="l"/>
              <a:pathLst>
                <a:path h="149359" w="200467">
                  <a:moveTo>
                    <a:pt x="0" y="0"/>
                  </a:moveTo>
                  <a:lnTo>
                    <a:pt x="200467" y="0"/>
                  </a:lnTo>
                  <a:lnTo>
                    <a:pt x="200467" y="149359"/>
                  </a:lnTo>
                  <a:lnTo>
                    <a:pt x="0" y="149359"/>
                  </a:lnTo>
                  <a:close/>
                </a:path>
              </a:pathLst>
            </a:custGeom>
            <a:ln w="19050" cap="sq">
              <a:solidFill>
                <a:srgbClr val="16423C"/>
              </a:solidFill>
              <a:prstDash val="solid"/>
              <a:miter/>
            </a:ln>
          </p:spPr>
        </p:sp>
        <p:sp>
          <p:nvSpPr>
            <p:cNvPr name="TextBox 11" id="11"/>
            <p:cNvSpPr txBox="true"/>
            <p:nvPr/>
          </p:nvSpPr>
          <p:spPr>
            <a:xfrm>
              <a:off x="0" y="-9525"/>
              <a:ext cx="200467" cy="15888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Yes</a:t>
              </a:r>
            </a:p>
          </p:txBody>
        </p:sp>
      </p:grpSp>
      <p:grpSp>
        <p:nvGrpSpPr>
          <p:cNvPr name="Group 12" id="12"/>
          <p:cNvGrpSpPr/>
          <p:nvPr/>
        </p:nvGrpSpPr>
        <p:grpSpPr>
          <a:xfrm rot="0">
            <a:off x="4482427" y="8708505"/>
            <a:ext cx="559374" cy="416764"/>
            <a:chOff x="0" y="0"/>
            <a:chExt cx="200467" cy="149359"/>
          </a:xfrm>
        </p:grpSpPr>
        <p:sp>
          <p:nvSpPr>
            <p:cNvPr name="Freeform 13" id="13"/>
            <p:cNvSpPr/>
            <p:nvPr/>
          </p:nvSpPr>
          <p:spPr>
            <a:xfrm flipH="false" flipV="false" rot="0">
              <a:off x="0" y="0"/>
              <a:ext cx="200467" cy="149359"/>
            </a:xfrm>
            <a:custGeom>
              <a:avLst/>
              <a:gdLst/>
              <a:ahLst/>
              <a:cxnLst/>
              <a:rect r="r" b="b" t="t" l="l"/>
              <a:pathLst>
                <a:path h="149359" w="200467">
                  <a:moveTo>
                    <a:pt x="0" y="0"/>
                  </a:moveTo>
                  <a:lnTo>
                    <a:pt x="200467" y="0"/>
                  </a:lnTo>
                  <a:lnTo>
                    <a:pt x="200467" y="149359"/>
                  </a:lnTo>
                  <a:lnTo>
                    <a:pt x="0" y="149359"/>
                  </a:lnTo>
                  <a:close/>
                </a:path>
              </a:pathLst>
            </a:custGeom>
            <a:ln w="19050" cap="sq">
              <a:solidFill>
                <a:srgbClr val="16423C"/>
              </a:solidFill>
              <a:prstDash val="solid"/>
              <a:miter/>
            </a:ln>
          </p:spPr>
        </p:sp>
        <p:sp>
          <p:nvSpPr>
            <p:cNvPr name="TextBox 14" id="14"/>
            <p:cNvSpPr txBox="true"/>
            <p:nvPr/>
          </p:nvSpPr>
          <p:spPr>
            <a:xfrm>
              <a:off x="0" y="-9525"/>
              <a:ext cx="200467" cy="15888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Yes</a:t>
              </a:r>
            </a:p>
          </p:txBody>
        </p:sp>
      </p:grpSp>
      <p:grpSp>
        <p:nvGrpSpPr>
          <p:cNvPr name="Group 15" id="15"/>
          <p:cNvGrpSpPr/>
          <p:nvPr/>
        </p:nvGrpSpPr>
        <p:grpSpPr>
          <a:xfrm rot="0">
            <a:off x="2562742" y="8708505"/>
            <a:ext cx="560851" cy="421452"/>
            <a:chOff x="0" y="0"/>
            <a:chExt cx="200996" cy="151039"/>
          </a:xfrm>
        </p:grpSpPr>
        <p:sp>
          <p:nvSpPr>
            <p:cNvPr name="Freeform 16" id="16"/>
            <p:cNvSpPr/>
            <p:nvPr/>
          </p:nvSpPr>
          <p:spPr>
            <a:xfrm flipH="false" flipV="false" rot="0">
              <a:off x="0" y="0"/>
              <a:ext cx="200996" cy="151039"/>
            </a:xfrm>
            <a:custGeom>
              <a:avLst/>
              <a:gdLst/>
              <a:ahLst/>
              <a:cxnLst/>
              <a:rect r="r" b="b" t="t" l="l"/>
              <a:pathLst>
                <a:path h="151039" w="200996">
                  <a:moveTo>
                    <a:pt x="0" y="0"/>
                  </a:moveTo>
                  <a:lnTo>
                    <a:pt x="200996" y="0"/>
                  </a:lnTo>
                  <a:lnTo>
                    <a:pt x="200996" y="151039"/>
                  </a:lnTo>
                  <a:lnTo>
                    <a:pt x="0" y="151039"/>
                  </a:lnTo>
                  <a:close/>
                </a:path>
              </a:pathLst>
            </a:custGeom>
            <a:ln w="19050" cap="sq">
              <a:solidFill>
                <a:srgbClr val="16423C"/>
              </a:solidFill>
              <a:prstDash val="solid"/>
              <a:miter/>
            </a:ln>
          </p:spPr>
        </p:sp>
        <p:sp>
          <p:nvSpPr>
            <p:cNvPr name="TextBox 17" id="17"/>
            <p:cNvSpPr txBox="true"/>
            <p:nvPr/>
          </p:nvSpPr>
          <p:spPr>
            <a:xfrm>
              <a:off x="0" y="-9525"/>
              <a:ext cx="200996" cy="16056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No</a:t>
              </a:r>
            </a:p>
          </p:txBody>
        </p:sp>
      </p:grpSp>
      <p:grpSp>
        <p:nvGrpSpPr>
          <p:cNvPr name="Group 18" id="18"/>
          <p:cNvGrpSpPr/>
          <p:nvPr/>
        </p:nvGrpSpPr>
        <p:grpSpPr>
          <a:xfrm rot="0">
            <a:off x="5422801" y="8708505"/>
            <a:ext cx="560851" cy="421452"/>
            <a:chOff x="0" y="0"/>
            <a:chExt cx="200996" cy="151039"/>
          </a:xfrm>
        </p:grpSpPr>
        <p:sp>
          <p:nvSpPr>
            <p:cNvPr name="Freeform 19" id="19"/>
            <p:cNvSpPr/>
            <p:nvPr/>
          </p:nvSpPr>
          <p:spPr>
            <a:xfrm flipH="false" flipV="false" rot="0">
              <a:off x="0" y="0"/>
              <a:ext cx="200996" cy="151039"/>
            </a:xfrm>
            <a:custGeom>
              <a:avLst/>
              <a:gdLst/>
              <a:ahLst/>
              <a:cxnLst/>
              <a:rect r="r" b="b" t="t" l="l"/>
              <a:pathLst>
                <a:path h="151039" w="200996">
                  <a:moveTo>
                    <a:pt x="0" y="0"/>
                  </a:moveTo>
                  <a:lnTo>
                    <a:pt x="200996" y="0"/>
                  </a:lnTo>
                  <a:lnTo>
                    <a:pt x="200996" y="151039"/>
                  </a:lnTo>
                  <a:lnTo>
                    <a:pt x="0" y="151039"/>
                  </a:lnTo>
                  <a:close/>
                </a:path>
              </a:pathLst>
            </a:custGeom>
            <a:ln w="19050" cap="sq">
              <a:solidFill>
                <a:srgbClr val="16423C"/>
              </a:solidFill>
              <a:prstDash val="solid"/>
              <a:miter/>
            </a:ln>
          </p:spPr>
        </p:sp>
        <p:sp>
          <p:nvSpPr>
            <p:cNvPr name="TextBox 20" id="20"/>
            <p:cNvSpPr txBox="true"/>
            <p:nvPr/>
          </p:nvSpPr>
          <p:spPr>
            <a:xfrm>
              <a:off x="0" y="-9525"/>
              <a:ext cx="200996" cy="160564"/>
            </a:xfrm>
            <a:prstGeom prst="rect">
              <a:avLst/>
            </a:prstGeom>
          </p:spPr>
          <p:txBody>
            <a:bodyPr anchor="ctr" rtlCol="false" tIns="50800" lIns="50800" bIns="50800" rIns="50800"/>
            <a:lstStyle/>
            <a:p>
              <a:pPr algn="ctr">
                <a:lnSpc>
                  <a:spcPts val="1232"/>
                </a:lnSpc>
              </a:pPr>
              <a:r>
                <a:rPr lang="en-US" sz="1232" spc="-32">
                  <a:solidFill>
                    <a:srgbClr val="000000"/>
                  </a:solidFill>
                  <a:latin typeface="Solomon Sans"/>
                  <a:ea typeface="Solomon Sans"/>
                  <a:cs typeface="Solomon Sans"/>
                  <a:sym typeface="Solomon Sans"/>
                </a:rPr>
                <a:t>No</a:t>
              </a:r>
            </a:p>
          </p:txBody>
        </p:sp>
      </p:gr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515530" y="267668"/>
            <a:ext cx="6528939" cy="10242644"/>
            <a:chOff x="0" y="0"/>
            <a:chExt cx="2339824" cy="3670732"/>
          </a:xfrm>
        </p:grpSpPr>
        <p:sp>
          <p:nvSpPr>
            <p:cNvPr name="Freeform 3" id="3"/>
            <p:cNvSpPr/>
            <p:nvPr/>
          </p:nvSpPr>
          <p:spPr>
            <a:xfrm flipH="false" flipV="false" rot="0">
              <a:off x="0" y="0"/>
              <a:ext cx="2339824" cy="3670732"/>
            </a:xfrm>
            <a:custGeom>
              <a:avLst/>
              <a:gdLst/>
              <a:ahLst/>
              <a:cxnLst/>
              <a:rect r="r" b="b" t="t" l="l"/>
              <a:pathLst>
                <a:path h="3670732" w="2339824">
                  <a:moveTo>
                    <a:pt x="0" y="0"/>
                  </a:moveTo>
                  <a:lnTo>
                    <a:pt x="2339824" y="0"/>
                  </a:lnTo>
                  <a:lnTo>
                    <a:pt x="2339824" y="3670732"/>
                  </a:lnTo>
                  <a:lnTo>
                    <a:pt x="0" y="3670732"/>
                  </a:lnTo>
                  <a:close/>
                </a:path>
              </a:pathLst>
            </a:custGeom>
            <a:ln w="19050" cap="sq">
              <a:solidFill>
                <a:srgbClr val="16423C"/>
              </a:solidFill>
              <a:prstDash val="solid"/>
              <a:miter/>
            </a:ln>
          </p:spPr>
        </p:sp>
        <p:sp>
          <p:nvSpPr>
            <p:cNvPr name="TextBox 4" id="4"/>
            <p:cNvSpPr txBox="true"/>
            <p:nvPr/>
          </p:nvSpPr>
          <p:spPr>
            <a:xfrm>
              <a:off x="0" y="-47625"/>
              <a:ext cx="2339824" cy="3718357"/>
            </a:xfrm>
            <a:prstGeom prst="rect">
              <a:avLst/>
            </a:prstGeom>
          </p:spPr>
          <p:txBody>
            <a:bodyPr anchor="ctr" rtlCol="false" tIns="50800" lIns="50800" bIns="50800" rIns="50800"/>
            <a:lstStyle/>
            <a:p>
              <a:pPr algn="ctr">
                <a:lnSpc>
                  <a:spcPts val="1960"/>
                </a:lnSpc>
              </a:pPr>
            </a:p>
            <a:p>
              <a:pPr algn="ctr">
                <a:lnSpc>
                  <a:spcPts val="1960"/>
                </a:lnSpc>
              </a:pPr>
            </a:p>
            <a:p>
              <a:pPr algn="ctr">
                <a:lnSpc>
                  <a:spcPts val="1960"/>
                </a:lnSpc>
              </a:pPr>
            </a:p>
            <a:p>
              <a:pPr algn="ctr">
                <a:lnSpc>
                  <a:spcPts val="1960"/>
                </a:lnSpc>
              </a:pPr>
            </a:p>
            <a:p>
              <a:pPr algn="ctr">
                <a:lnSpc>
                  <a:spcPts val="1960"/>
                </a:lnSpc>
              </a:pPr>
            </a:p>
          </p:txBody>
        </p:sp>
      </p:grpSp>
      <p:grpSp>
        <p:nvGrpSpPr>
          <p:cNvPr name="Group 5" id="5"/>
          <p:cNvGrpSpPr/>
          <p:nvPr/>
        </p:nvGrpSpPr>
        <p:grpSpPr>
          <a:xfrm rot="0">
            <a:off x="3111687" y="1205218"/>
            <a:ext cx="2866994" cy="351313"/>
            <a:chOff x="0" y="0"/>
            <a:chExt cx="1027466" cy="125903"/>
          </a:xfrm>
        </p:grpSpPr>
        <p:sp>
          <p:nvSpPr>
            <p:cNvPr name="Freeform 6" id="6"/>
            <p:cNvSpPr/>
            <p:nvPr/>
          </p:nvSpPr>
          <p:spPr>
            <a:xfrm flipH="false" flipV="false" rot="0">
              <a:off x="0" y="0"/>
              <a:ext cx="1027466" cy="125903"/>
            </a:xfrm>
            <a:custGeom>
              <a:avLst/>
              <a:gdLst/>
              <a:ahLst/>
              <a:cxnLst/>
              <a:rect r="r" b="b" t="t" l="l"/>
              <a:pathLst>
                <a:path h="125903" w="1027466">
                  <a:moveTo>
                    <a:pt x="0" y="0"/>
                  </a:moveTo>
                  <a:lnTo>
                    <a:pt x="1027466" y="0"/>
                  </a:lnTo>
                  <a:lnTo>
                    <a:pt x="1027466" y="125903"/>
                  </a:lnTo>
                  <a:lnTo>
                    <a:pt x="0" y="125903"/>
                  </a:lnTo>
                  <a:close/>
                </a:path>
              </a:pathLst>
            </a:custGeom>
            <a:ln w="19050" cap="sq">
              <a:solidFill>
                <a:srgbClr val="16423C"/>
              </a:solidFill>
              <a:prstDash val="solid"/>
              <a:miter/>
            </a:ln>
          </p:spPr>
        </p:sp>
        <p:sp>
          <p:nvSpPr>
            <p:cNvPr name="TextBox 7" id="7"/>
            <p:cNvSpPr txBox="true"/>
            <p:nvPr/>
          </p:nvSpPr>
          <p:spPr>
            <a:xfrm>
              <a:off x="0" y="0"/>
              <a:ext cx="1027466" cy="125903"/>
            </a:xfrm>
            <a:prstGeom prst="rect">
              <a:avLst/>
            </a:prstGeom>
          </p:spPr>
          <p:txBody>
            <a:bodyPr anchor="ctr" rtlCol="false" tIns="50800" lIns="50800" bIns="50800" rIns="50800"/>
            <a:lstStyle/>
            <a:p>
              <a:pPr algn="ctr">
                <a:lnSpc>
                  <a:spcPts val="1732"/>
                </a:lnSpc>
              </a:pPr>
            </a:p>
          </p:txBody>
        </p:sp>
      </p:grpSp>
      <p:sp>
        <p:nvSpPr>
          <p:cNvPr name="Freeform 8" id="8"/>
          <p:cNvSpPr/>
          <p:nvPr/>
        </p:nvSpPr>
        <p:spPr>
          <a:xfrm flipH="false" flipV="false" rot="0">
            <a:off x="926277" y="2704837"/>
            <a:ext cx="2510293" cy="2510293"/>
          </a:xfrm>
          <a:custGeom>
            <a:avLst/>
            <a:gdLst/>
            <a:ahLst/>
            <a:cxnLst/>
            <a:rect r="r" b="b" t="t" l="l"/>
            <a:pathLst>
              <a:path h="2510293" w="2510293">
                <a:moveTo>
                  <a:pt x="0" y="0"/>
                </a:moveTo>
                <a:lnTo>
                  <a:pt x="2510292" y="0"/>
                </a:lnTo>
                <a:lnTo>
                  <a:pt x="2510292" y="2510293"/>
                </a:lnTo>
                <a:lnTo>
                  <a:pt x="0" y="251029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9" id="9"/>
          <p:cNvSpPr/>
          <p:nvPr/>
        </p:nvSpPr>
        <p:spPr>
          <a:xfrm flipH="false" flipV="false" rot="0">
            <a:off x="4008626" y="2688377"/>
            <a:ext cx="2510293" cy="2510293"/>
          </a:xfrm>
          <a:custGeom>
            <a:avLst/>
            <a:gdLst/>
            <a:ahLst/>
            <a:cxnLst/>
            <a:rect r="r" b="b" t="t" l="l"/>
            <a:pathLst>
              <a:path h="2510293" w="2510293">
                <a:moveTo>
                  <a:pt x="0" y="0"/>
                </a:moveTo>
                <a:lnTo>
                  <a:pt x="2510292" y="0"/>
                </a:lnTo>
                <a:lnTo>
                  <a:pt x="2510292" y="2510292"/>
                </a:lnTo>
                <a:lnTo>
                  <a:pt x="0" y="251029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0" id="10"/>
          <p:cNvSpPr/>
          <p:nvPr/>
        </p:nvSpPr>
        <p:spPr>
          <a:xfrm flipH="false" flipV="false" rot="0">
            <a:off x="936298" y="5291247"/>
            <a:ext cx="2490524" cy="2490524"/>
          </a:xfrm>
          <a:custGeom>
            <a:avLst/>
            <a:gdLst/>
            <a:ahLst/>
            <a:cxnLst/>
            <a:rect r="r" b="b" t="t" l="l"/>
            <a:pathLst>
              <a:path h="2490524" w="2490524">
                <a:moveTo>
                  <a:pt x="0" y="0"/>
                </a:moveTo>
                <a:lnTo>
                  <a:pt x="2490524" y="0"/>
                </a:lnTo>
                <a:lnTo>
                  <a:pt x="2490524" y="2490524"/>
                </a:lnTo>
                <a:lnTo>
                  <a:pt x="0" y="249052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1" id="11"/>
          <p:cNvSpPr/>
          <p:nvPr/>
        </p:nvSpPr>
        <p:spPr>
          <a:xfrm flipH="false" flipV="false" rot="0">
            <a:off x="4042264" y="5288850"/>
            <a:ext cx="2476655" cy="2476655"/>
          </a:xfrm>
          <a:custGeom>
            <a:avLst/>
            <a:gdLst/>
            <a:ahLst/>
            <a:cxnLst/>
            <a:rect r="r" b="b" t="t" l="l"/>
            <a:pathLst>
              <a:path h="2476655" w="2476655">
                <a:moveTo>
                  <a:pt x="0" y="0"/>
                </a:moveTo>
                <a:lnTo>
                  <a:pt x="2476654" y="0"/>
                </a:lnTo>
                <a:lnTo>
                  <a:pt x="2476654" y="2476655"/>
                </a:lnTo>
                <a:lnTo>
                  <a:pt x="0" y="247665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2" id="12"/>
          <p:cNvSpPr/>
          <p:nvPr/>
        </p:nvSpPr>
        <p:spPr>
          <a:xfrm flipH="false" flipV="false" rot="0">
            <a:off x="926277" y="7857971"/>
            <a:ext cx="2490250" cy="2490250"/>
          </a:xfrm>
          <a:custGeom>
            <a:avLst/>
            <a:gdLst/>
            <a:ahLst/>
            <a:cxnLst/>
            <a:rect r="r" b="b" t="t" l="l"/>
            <a:pathLst>
              <a:path h="2490250" w="2490250">
                <a:moveTo>
                  <a:pt x="0" y="0"/>
                </a:moveTo>
                <a:lnTo>
                  <a:pt x="2490250" y="0"/>
                </a:lnTo>
                <a:lnTo>
                  <a:pt x="2490250" y="2490250"/>
                </a:lnTo>
                <a:lnTo>
                  <a:pt x="0" y="249025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3" id="13"/>
          <p:cNvSpPr/>
          <p:nvPr/>
        </p:nvSpPr>
        <p:spPr>
          <a:xfrm flipH="false" flipV="false" rot="0">
            <a:off x="4025445" y="7871566"/>
            <a:ext cx="2476655" cy="2476655"/>
          </a:xfrm>
          <a:custGeom>
            <a:avLst/>
            <a:gdLst/>
            <a:ahLst/>
            <a:cxnLst/>
            <a:rect r="r" b="b" t="t" l="l"/>
            <a:pathLst>
              <a:path h="2476655" w="2476655">
                <a:moveTo>
                  <a:pt x="0" y="0"/>
                </a:moveTo>
                <a:lnTo>
                  <a:pt x="2476655" y="0"/>
                </a:lnTo>
                <a:lnTo>
                  <a:pt x="2476655" y="2476655"/>
                </a:lnTo>
                <a:lnTo>
                  <a:pt x="0" y="247665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14" id="14"/>
          <p:cNvGrpSpPr/>
          <p:nvPr/>
        </p:nvGrpSpPr>
        <p:grpSpPr>
          <a:xfrm rot="0">
            <a:off x="1020909" y="4723492"/>
            <a:ext cx="2090778" cy="351313"/>
            <a:chOff x="0" y="0"/>
            <a:chExt cx="749288" cy="125903"/>
          </a:xfrm>
        </p:grpSpPr>
        <p:sp>
          <p:nvSpPr>
            <p:cNvPr name="Freeform 15" id="15"/>
            <p:cNvSpPr/>
            <p:nvPr/>
          </p:nvSpPr>
          <p:spPr>
            <a:xfrm flipH="false" flipV="false" rot="0">
              <a:off x="0" y="0"/>
              <a:ext cx="749288" cy="125903"/>
            </a:xfrm>
            <a:custGeom>
              <a:avLst/>
              <a:gdLst/>
              <a:ahLst/>
              <a:cxnLst/>
              <a:rect r="r" b="b" t="t" l="l"/>
              <a:pathLst>
                <a:path h="125903" w="749288">
                  <a:moveTo>
                    <a:pt x="0" y="0"/>
                  </a:moveTo>
                  <a:lnTo>
                    <a:pt x="749288" y="0"/>
                  </a:lnTo>
                  <a:lnTo>
                    <a:pt x="749288" y="125903"/>
                  </a:lnTo>
                  <a:lnTo>
                    <a:pt x="0" y="125903"/>
                  </a:lnTo>
                  <a:close/>
                </a:path>
              </a:pathLst>
            </a:custGeom>
            <a:ln w="19050" cap="sq">
              <a:solidFill>
                <a:srgbClr val="16423C"/>
              </a:solidFill>
              <a:prstDash val="solid"/>
              <a:miter/>
            </a:ln>
          </p:spPr>
        </p:sp>
        <p:sp>
          <p:nvSpPr>
            <p:cNvPr name="TextBox 16" id="16"/>
            <p:cNvSpPr txBox="true"/>
            <p:nvPr/>
          </p:nvSpPr>
          <p:spPr>
            <a:xfrm>
              <a:off x="0" y="0"/>
              <a:ext cx="749288" cy="125903"/>
            </a:xfrm>
            <a:prstGeom prst="rect">
              <a:avLst/>
            </a:prstGeom>
          </p:spPr>
          <p:txBody>
            <a:bodyPr anchor="ctr" rtlCol="false" tIns="50800" lIns="50800" bIns="50800" rIns="50800"/>
            <a:lstStyle/>
            <a:p>
              <a:pPr algn="ctr">
                <a:lnSpc>
                  <a:spcPts val="1732"/>
                </a:lnSpc>
              </a:pPr>
            </a:p>
          </p:txBody>
        </p:sp>
      </p:grpSp>
      <p:grpSp>
        <p:nvGrpSpPr>
          <p:cNvPr name="Group 17" id="17"/>
          <p:cNvGrpSpPr/>
          <p:nvPr/>
        </p:nvGrpSpPr>
        <p:grpSpPr>
          <a:xfrm rot="0">
            <a:off x="4168360" y="4723492"/>
            <a:ext cx="2090778" cy="351313"/>
            <a:chOff x="0" y="0"/>
            <a:chExt cx="749288" cy="125903"/>
          </a:xfrm>
        </p:grpSpPr>
        <p:sp>
          <p:nvSpPr>
            <p:cNvPr name="Freeform 18" id="18"/>
            <p:cNvSpPr/>
            <p:nvPr/>
          </p:nvSpPr>
          <p:spPr>
            <a:xfrm flipH="false" flipV="false" rot="0">
              <a:off x="0" y="0"/>
              <a:ext cx="749288" cy="125903"/>
            </a:xfrm>
            <a:custGeom>
              <a:avLst/>
              <a:gdLst/>
              <a:ahLst/>
              <a:cxnLst/>
              <a:rect r="r" b="b" t="t" l="l"/>
              <a:pathLst>
                <a:path h="125903" w="749288">
                  <a:moveTo>
                    <a:pt x="0" y="0"/>
                  </a:moveTo>
                  <a:lnTo>
                    <a:pt x="749288" y="0"/>
                  </a:lnTo>
                  <a:lnTo>
                    <a:pt x="749288" y="125903"/>
                  </a:lnTo>
                  <a:lnTo>
                    <a:pt x="0" y="125903"/>
                  </a:lnTo>
                  <a:close/>
                </a:path>
              </a:pathLst>
            </a:custGeom>
            <a:ln w="19050" cap="sq">
              <a:solidFill>
                <a:srgbClr val="16423C"/>
              </a:solidFill>
              <a:prstDash val="solid"/>
              <a:miter/>
            </a:ln>
          </p:spPr>
        </p:sp>
        <p:sp>
          <p:nvSpPr>
            <p:cNvPr name="TextBox 19" id="19"/>
            <p:cNvSpPr txBox="true"/>
            <p:nvPr/>
          </p:nvSpPr>
          <p:spPr>
            <a:xfrm>
              <a:off x="0" y="0"/>
              <a:ext cx="749288" cy="125903"/>
            </a:xfrm>
            <a:prstGeom prst="rect">
              <a:avLst/>
            </a:prstGeom>
          </p:spPr>
          <p:txBody>
            <a:bodyPr anchor="ctr" rtlCol="false" tIns="50800" lIns="50800" bIns="50800" rIns="50800"/>
            <a:lstStyle/>
            <a:p>
              <a:pPr algn="ctr">
                <a:lnSpc>
                  <a:spcPts val="1732"/>
                </a:lnSpc>
              </a:pPr>
            </a:p>
          </p:txBody>
        </p:sp>
      </p:grpSp>
      <p:grpSp>
        <p:nvGrpSpPr>
          <p:cNvPr name="Group 20" id="20"/>
          <p:cNvGrpSpPr/>
          <p:nvPr/>
        </p:nvGrpSpPr>
        <p:grpSpPr>
          <a:xfrm rot="0">
            <a:off x="1020909" y="7322143"/>
            <a:ext cx="2090778" cy="351313"/>
            <a:chOff x="0" y="0"/>
            <a:chExt cx="749288" cy="125903"/>
          </a:xfrm>
        </p:grpSpPr>
        <p:sp>
          <p:nvSpPr>
            <p:cNvPr name="Freeform 21" id="21"/>
            <p:cNvSpPr/>
            <p:nvPr/>
          </p:nvSpPr>
          <p:spPr>
            <a:xfrm flipH="false" flipV="false" rot="0">
              <a:off x="0" y="0"/>
              <a:ext cx="749288" cy="125903"/>
            </a:xfrm>
            <a:custGeom>
              <a:avLst/>
              <a:gdLst/>
              <a:ahLst/>
              <a:cxnLst/>
              <a:rect r="r" b="b" t="t" l="l"/>
              <a:pathLst>
                <a:path h="125903" w="749288">
                  <a:moveTo>
                    <a:pt x="0" y="0"/>
                  </a:moveTo>
                  <a:lnTo>
                    <a:pt x="749288" y="0"/>
                  </a:lnTo>
                  <a:lnTo>
                    <a:pt x="749288" y="125903"/>
                  </a:lnTo>
                  <a:lnTo>
                    <a:pt x="0" y="125903"/>
                  </a:lnTo>
                  <a:close/>
                </a:path>
              </a:pathLst>
            </a:custGeom>
            <a:ln w="19050" cap="sq">
              <a:solidFill>
                <a:srgbClr val="16423C"/>
              </a:solidFill>
              <a:prstDash val="solid"/>
              <a:miter/>
            </a:ln>
          </p:spPr>
        </p:sp>
        <p:sp>
          <p:nvSpPr>
            <p:cNvPr name="TextBox 22" id="22"/>
            <p:cNvSpPr txBox="true"/>
            <p:nvPr/>
          </p:nvSpPr>
          <p:spPr>
            <a:xfrm>
              <a:off x="0" y="0"/>
              <a:ext cx="749288" cy="125903"/>
            </a:xfrm>
            <a:prstGeom prst="rect">
              <a:avLst/>
            </a:prstGeom>
          </p:spPr>
          <p:txBody>
            <a:bodyPr anchor="ctr" rtlCol="false" tIns="50800" lIns="50800" bIns="50800" rIns="50800"/>
            <a:lstStyle/>
            <a:p>
              <a:pPr algn="ctr">
                <a:lnSpc>
                  <a:spcPts val="1732"/>
                </a:lnSpc>
              </a:pPr>
            </a:p>
          </p:txBody>
        </p:sp>
      </p:grpSp>
      <p:grpSp>
        <p:nvGrpSpPr>
          <p:cNvPr name="Group 23" id="23"/>
          <p:cNvGrpSpPr/>
          <p:nvPr/>
        </p:nvGrpSpPr>
        <p:grpSpPr>
          <a:xfrm rot="0">
            <a:off x="4168360" y="7240838"/>
            <a:ext cx="2090778" cy="351313"/>
            <a:chOff x="0" y="0"/>
            <a:chExt cx="749288" cy="125903"/>
          </a:xfrm>
        </p:grpSpPr>
        <p:sp>
          <p:nvSpPr>
            <p:cNvPr name="Freeform 24" id="24"/>
            <p:cNvSpPr/>
            <p:nvPr/>
          </p:nvSpPr>
          <p:spPr>
            <a:xfrm flipH="false" flipV="false" rot="0">
              <a:off x="0" y="0"/>
              <a:ext cx="749288" cy="125903"/>
            </a:xfrm>
            <a:custGeom>
              <a:avLst/>
              <a:gdLst/>
              <a:ahLst/>
              <a:cxnLst/>
              <a:rect r="r" b="b" t="t" l="l"/>
              <a:pathLst>
                <a:path h="125903" w="749288">
                  <a:moveTo>
                    <a:pt x="0" y="0"/>
                  </a:moveTo>
                  <a:lnTo>
                    <a:pt x="749288" y="0"/>
                  </a:lnTo>
                  <a:lnTo>
                    <a:pt x="749288" y="125903"/>
                  </a:lnTo>
                  <a:lnTo>
                    <a:pt x="0" y="125903"/>
                  </a:lnTo>
                  <a:close/>
                </a:path>
              </a:pathLst>
            </a:custGeom>
            <a:ln w="19050" cap="sq">
              <a:solidFill>
                <a:srgbClr val="16423C"/>
              </a:solidFill>
              <a:prstDash val="solid"/>
              <a:miter/>
            </a:ln>
          </p:spPr>
        </p:sp>
        <p:sp>
          <p:nvSpPr>
            <p:cNvPr name="TextBox 25" id="25"/>
            <p:cNvSpPr txBox="true"/>
            <p:nvPr/>
          </p:nvSpPr>
          <p:spPr>
            <a:xfrm>
              <a:off x="0" y="0"/>
              <a:ext cx="749288" cy="125903"/>
            </a:xfrm>
            <a:prstGeom prst="rect">
              <a:avLst/>
            </a:prstGeom>
          </p:spPr>
          <p:txBody>
            <a:bodyPr anchor="ctr" rtlCol="false" tIns="50800" lIns="50800" bIns="50800" rIns="50800"/>
            <a:lstStyle/>
            <a:p>
              <a:pPr algn="ctr">
                <a:lnSpc>
                  <a:spcPts val="1732"/>
                </a:lnSpc>
              </a:pPr>
            </a:p>
          </p:txBody>
        </p:sp>
      </p:grpSp>
      <p:grpSp>
        <p:nvGrpSpPr>
          <p:cNvPr name="Group 26" id="26"/>
          <p:cNvGrpSpPr/>
          <p:nvPr/>
        </p:nvGrpSpPr>
        <p:grpSpPr>
          <a:xfrm rot="0">
            <a:off x="1020909" y="9838728"/>
            <a:ext cx="2090778" cy="351313"/>
            <a:chOff x="0" y="0"/>
            <a:chExt cx="749288" cy="125903"/>
          </a:xfrm>
        </p:grpSpPr>
        <p:sp>
          <p:nvSpPr>
            <p:cNvPr name="Freeform 27" id="27"/>
            <p:cNvSpPr/>
            <p:nvPr/>
          </p:nvSpPr>
          <p:spPr>
            <a:xfrm flipH="false" flipV="false" rot="0">
              <a:off x="0" y="0"/>
              <a:ext cx="749288" cy="125903"/>
            </a:xfrm>
            <a:custGeom>
              <a:avLst/>
              <a:gdLst/>
              <a:ahLst/>
              <a:cxnLst/>
              <a:rect r="r" b="b" t="t" l="l"/>
              <a:pathLst>
                <a:path h="125903" w="749288">
                  <a:moveTo>
                    <a:pt x="0" y="0"/>
                  </a:moveTo>
                  <a:lnTo>
                    <a:pt x="749288" y="0"/>
                  </a:lnTo>
                  <a:lnTo>
                    <a:pt x="749288" y="125903"/>
                  </a:lnTo>
                  <a:lnTo>
                    <a:pt x="0" y="125903"/>
                  </a:lnTo>
                  <a:close/>
                </a:path>
              </a:pathLst>
            </a:custGeom>
            <a:ln w="19050" cap="sq">
              <a:solidFill>
                <a:srgbClr val="16423C"/>
              </a:solidFill>
              <a:prstDash val="solid"/>
              <a:miter/>
            </a:ln>
          </p:spPr>
        </p:sp>
        <p:sp>
          <p:nvSpPr>
            <p:cNvPr name="TextBox 28" id="28"/>
            <p:cNvSpPr txBox="true"/>
            <p:nvPr/>
          </p:nvSpPr>
          <p:spPr>
            <a:xfrm>
              <a:off x="0" y="0"/>
              <a:ext cx="749288" cy="125903"/>
            </a:xfrm>
            <a:prstGeom prst="rect">
              <a:avLst/>
            </a:prstGeom>
          </p:spPr>
          <p:txBody>
            <a:bodyPr anchor="ctr" rtlCol="false" tIns="50800" lIns="50800" bIns="50800" rIns="50800"/>
            <a:lstStyle/>
            <a:p>
              <a:pPr algn="ctr">
                <a:lnSpc>
                  <a:spcPts val="1732"/>
                </a:lnSpc>
              </a:pPr>
            </a:p>
          </p:txBody>
        </p:sp>
      </p:grpSp>
      <p:sp>
        <p:nvSpPr>
          <p:cNvPr name="Freeform 29" id="29"/>
          <p:cNvSpPr/>
          <p:nvPr/>
        </p:nvSpPr>
        <p:spPr>
          <a:xfrm flipH="false" flipV="false" rot="0">
            <a:off x="2865478" y="3162120"/>
            <a:ext cx="324026" cy="324026"/>
          </a:xfrm>
          <a:custGeom>
            <a:avLst/>
            <a:gdLst/>
            <a:ahLst/>
            <a:cxnLst/>
            <a:rect r="r" b="b" t="t" l="l"/>
            <a:pathLst>
              <a:path h="324026" w="324026">
                <a:moveTo>
                  <a:pt x="0" y="0"/>
                </a:moveTo>
                <a:lnTo>
                  <a:pt x="324026" y="0"/>
                </a:lnTo>
                <a:lnTo>
                  <a:pt x="324026" y="324027"/>
                </a:lnTo>
                <a:lnTo>
                  <a:pt x="0" y="32402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0" id="30"/>
          <p:cNvSpPr txBox="true"/>
          <p:nvPr/>
        </p:nvSpPr>
        <p:spPr>
          <a:xfrm rot="0">
            <a:off x="852101" y="1267845"/>
            <a:ext cx="2175389"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Application for the post of: </a:t>
            </a:r>
          </a:p>
        </p:txBody>
      </p:sp>
      <p:sp>
        <p:nvSpPr>
          <p:cNvPr name="TextBox 31" id="31"/>
          <p:cNvSpPr txBox="true"/>
          <p:nvPr/>
        </p:nvSpPr>
        <p:spPr>
          <a:xfrm rot="0">
            <a:off x="852101" y="656160"/>
            <a:ext cx="5549953" cy="478155"/>
          </a:xfrm>
          <a:prstGeom prst="rect">
            <a:avLst/>
          </a:prstGeom>
        </p:spPr>
        <p:txBody>
          <a:bodyPr anchor="t" rtlCol="false" tIns="0" lIns="0" bIns="0" rIns="0">
            <a:spAutoFit/>
          </a:bodyPr>
          <a:lstStyle/>
          <a:p>
            <a:pPr algn="l">
              <a:lnSpc>
                <a:spcPts val="1200"/>
              </a:lnSpc>
            </a:pPr>
            <a:r>
              <a:rPr lang="en-US" sz="1200" spc="-31">
                <a:solidFill>
                  <a:srgbClr val="16423C"/>
                </a:solidFill>
                <a:latin typeface="Poppins"/>
                <a:ea typeface="Poppins"/>
                <a:cs typeface="Poppins"/>
                <a:sym typeface="Poppins"/>
              </a:rPr>
              <a:t>This sheet will be separated from your application form upon receipt and does not form part of the selection process. It will be retained by the Human Resources purely for monitoring purposes.</a:t>
            </a:r>
          </a:p>
        </p:txBody>
      </p:sp>
      <p:sp>
        <p:nvSpPr>
          <p:cNvPr name="TextBox 32" id="32"/>
          <p:cNvSpPr txBox="true"/>
          <p:nvPr/>
        </p:nvSpPr>
        <p:spPr>
          <a:xfrm rot="0">
            <a:off x="852101" y="430100"/>
            <a:ext cx="2993390"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Recruitment Monitoring Form</a:t>
            </a:r>
          </a:p>
        </p:txBody>
      </p:sp>
      <p:sp>
        <p:nvSpPr>
          <p:cNvPr name="TextBox 33" id="33"/>
          <p:cNvSpPr txBox="true"/>
          <p:nvPr/>
        </p:nvSpPr>
        <p:spPr>
          <a:xfrm rot="0">
            <a:off x="936298" y="1632732"/>
            <a:ext cx="5381560" cy="478155"/>
          </a:xfrm>
          <a:prstGeom prst="rect">
            <a:avLst/>
          </a:prstGeom>
        </p:spPr>
        <p:txBody>
          <a:bodyPr anchor="t" rtlCol="false" tIns="0" lIns="0" bIns="0" rIns="0">
            <a:spAutoFit/>
          </a:bodyPr>
          <a:lstStyle/>
          <a:p>
            <a:pPr algn="l">
              <a:lnSpc>
                <a:spcPts val="1200"/>
              </a:lnSpc>
              <a:spcBef>
                <a:spcPct val="0"/>
              </a:spcBef>
            </a:pPr>
            <a:r>
              <a:rPr lang="en-US" sz="1200" spc="-31">
                <a:solidFill>
                  <a:srgbClr val="16423C"/>
                </a:solidFill>
                <a:latin typeface="Poppins"/>
                <a:ea typeface="Poppins"/>
                <a:cs typeface="Poppins"/>
                <a:sym typeface="Poppins"/>
              </a:rPr>
              <a:t>To help us ensure that our Equal Opportunities Policy is fully and fairly implemented (and for no other reason) please COMPLETE THIS SECTION OF THE APPLICATION FORM.</a:t>
            </a:r>
          </a:p>
        </p:txBody>
      </p:sp>
      <p:sp>
        <p:nvSpPr>
          <p:cNvPr name="TextBox 34" id="34"/>
          <p:cNvSpPr txBox="true"/>
          <p:nvPr/>
        </p:nvSpPr>
        <p:spPr>
          <a:xfrm rot="0">
            <a:off x="936298" y="2344194"/>
            <a:ext cx="5381560" cy="284527"/>
          </a:xfrm>
          <a:prstGeom prst="rect">
            <a:avLst/>
          </a:prstGeom>
        </p:spPr>
        <p:txBody>
          <a:bodyPr anchor="t" rtlCol="false" tIns="0" lIns="0" bIns="0" rIns="0">
            <a:spAutoFit/>
          </a:bodyPr>
          <a:lstStyle/>
          <a:p>
            <a:pPr algn="l">
              <a:lnSpc>
                <a:spcPts val="1076"/>
              </a:lnSpc>
              <a:spcBef>
                <a:spcPct val="0"/>
              </a:spcBef>
            </a:pPr>
            <a:r>
              <a:rPr lang="en-US" sz="1076" spc="-27">
                <a:solidFill>
                  <a:srgbClr val="16423C"/>
                </a:solidFill>
                <a:latin typeface="Poppins"/>
                <a:ea typeface="Poppins"/>
                <a:cs typeface="Poppins"/>
                <a:sym typeface="Poppins"/>
              </a:rPr>
              <a:t>Choose ONE section from A to E, then tick the appropriate box to indicate your cultural background.</a:t>
            </a:r>
          </a:p>
        </p:txBody>
      </p:sp>
      <p:sp>
        <p:nvSpPr>
          <p:cNvPr name="TextBox 35" id="35"/>
          <p:cNvSpPr txBox="true"/>
          <p:nvPr/>
        </p:nvSpPr>
        <p:spPr>
          <a:xfrm rot="0">
            <a:off x="936298" y="2127659"/>
            <a:ext cx="2175389" cy="216535"/>
          </a:xfrm>
          <a:prstGeom prst="rect">
            <a:avLst/>
          </a:prstGeom>
        </p:spPr>
        <p:txBody>
          <a:bodyPr anchor="t" rtlCol="false" tIns="0" lIns="0" bIns="0" rIns="0">
            <a:spAutoFit/>
          </a:bodyPr>
          <a:lstStyle/>
          <a:p>
            <a:pPr algn="l">
              <a:lnSpc>
                <a:spcPts val="1400"/>
              </a:lnSpc>
            </a:pPr>
            <a:r>
              <a:rPr lang="en-US" sz="1400" spc="-36" b="true">
                <a:solidFill>
                  <a:srgbClr val="16423C"/>
                </a:solidFill>
                <a:latin typeface="Solomon Sans Bold"/>
                <a:ea typeface="Solomon Sans Bold"/>
                <a:cs typeface="Solomon Sans Bold"/>
                <a:sym typeface="Solomon Sans Bold"/>
              </a:rPr>
              <a:t>What is your Ethnic Group?</a:t>
            </a:r>
          </a:p>
        </p:txBody>
      </p:sp>
      <p:sp>
        <p:nvSpPr>
          <p:cNvPr name="TextBox 36" id="36"/>
          <p:cNvSpPr txBox="true"/>
          <p:nvPr/>
        </p:nvSpPr>
        <p:spPr>
          <a:xfrm rot="0">
            <a:off x="1020909" y="2807062"/>
            <a:ext cx="1681285" cy="1849755"/>
          </a:xfrm>
          <a:prstGeom prst="rect">
            <a:avLst/>
          </a:prstGeom>
        </p:spPr>
        <p:txBody>
          <a:bodyPr anchor="t" rtlCol="false" tIns="0" lIns="0" bIns="0" rIns="0">
            <a:spAutoFit/>
          </a:bodyPr>
          <a:lstStyle/>
          <a:p>
            <a:pPr algn="l">
              <a:lnSpc>
                <a:spcPts val="1200"/>
              </a:lnSpc>
              <a:spcBef>
                <a:spcPct val="0"/>
              </a:spcBef>
            </a:pPr>
            <a:r>
              <a:rPr lang="en-US" b="true" sz="1200" spc="-31">
                <a:solidFill>
                  <a:srgbClr val="16423C"/>
                </a:solidFill>
                <a:latin typeface="Poppins Bold"/>
                <a:ea typeface="Poppins Bold"/>
                <a:cs typeface="Poppins Bold"/>
                <a:sym typeface="Poppins Bold"/>
              </a:rPr>
              <a:t>A. White</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White UK</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Irish</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White non-UK</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Any other White background</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(please give details)</a:t>
            </a:r>
          </a:p>
        </p:txBody>
      </p:sp>
      <p:sp>
        <p:nvSpPr>
          <p:cNvPr name="TextBox 37" id="37"/>
          <p:cNvSpPr txBox="true"/>
          <p:nvPr/>
        </p:nvSpPr>
        <p:spPr>
          <a:xfrm rot="0">
            <a:off x="1020909" y="5405713"/>
            <a:ext cx="1931104" cy="1849755"/>
          </a:xfrm>
          <a:prstGeom prst="rect">
            <a:avLst/>
          </a:prstGeom>
        </p:spPr>
        <p:txBody>
          <a:bodyPr anchor="t" rtlCol="false" tIns="0" lIns="0" bIns="0" rIns="0">
            <a:spAutoFit/>
          </a:bodyPr>
          <a:lstStyle/>
          <a:p>
            <a:pPr algn="l">
              <a:lnSpc>
                <a:spcPts val="1200"/>
              </a:lnSpc>
              <a:spcBef>
                <a:spcPct val="0"/>
              </a:spcBef>
            </a:pPr>
            <a:r>
              <a:rPr lang="en-US" b="true" sz="1200" spc="-31">
                <a:solidFill>
                  <a:srgbClr val="16423C"/>
                </a:solidFill>
                <a:latin typeface="Poppins Bold"/>
                <a:ea typeface="Poppins Bold"/>
                <a:cs typeface="Poppins Bold"/>
                <a:sym typeface="Poppins Bold"/>
              </a:rPr>
              <a:t>B. Mixed</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White &amp; Black Caribbean</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White &amp; Black African</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White &amp; Asian</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Any other Mixed background</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(please give details)</a:t>
            </a:r>
          </a:p>
        </p:txBody>
      </p:sp>
      <p:sp>
        <p:nvSpPr>
          <p:cNvPr name="TextBox 38" id="38"/>
          <p:cNvSpPr txBox="true"/>
          <p:nvPr/>
        </p:nvSpPr>
        <p:spPr>
          <a:xfrm rot="0">
            <a:off x="1020909" y="7922298"/>
            <a:ext cx="1753870" cy="1849755"/>
          </a:xfrm>
          <a:prstGeom prst="rect">
            <a:avLst/>
          </a:prstGeom>
        </p:spPr>
        <p:txBody>
          <a:bodyPr anchor="t" rtlCol="false" tIns="0" lIns="0" bIns="0" rIns="0">
            <a:spAutoFit/>
          </a:bodyPr>
          <a:lstStyle/>
          <a:p>
            <a:pPr algn="l">
              <a:lnSpc>
                <a:spcPts val="1200"/>
              </a:lnSpc>
              <a:spcBef>
                <a:spcPct val="0"/>
              </a:spcBef>
            </a:pPr>
            <a:r>
              <a:rPr lang="en-US" b="true" sz="1200" spc="-31">
                <a:solidFill>
                  <a:srgbClr val="16423C"/>
                </a:solidFill>
                <a:latin typeface="Poppins Bold"/>
                <a:ea typeface="Poppins Bold"/>
                <a:cs typeface="Poppins Bold"/>
                <a:sym typeface="Poppins Bold"/>
              </a:rPr>
              <a:t>C. Asian or Asian British</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Indian</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Pakistani</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Bangladeshi</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Any other Asian</a:t>
            </a:r>
          </a:p>
          <a:p>
            <a:pPr algn="l">
              <a:lnSpc>
                <a:spcPts val="1200"/>
              </a:lnSpc>
              <a:spcBef>
                <a:spcPct val="0"/>
              </a:spcBef>
            </a:pPr>
            <a:r>
              <a:rPr lang="en-US" sz="1200" spc="-31">
                <a:solidFill>
                  <a:srgbClr val="16423C"/>
                </a:solidFill>
                <a:latin typeface="Poppins"/>
                <a:ea typeface="Poppins"/>
                <a:cs typeface="Poppins"/>
                <a:sym typeface="Poppins"/>
              </a:rPr>
              <a:t> background</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(please give details):</a:t>
            </a:r>
          </a:p>
        </p:txBody>
      </p:sp>
      <p:sp>
        <p:nvSpPr>
          <p:cNvPr name="TextBox 39" id="39"/>
          <p:cNvSpPr txBox="true"/>
          <p:nvPr/>
        </p:nvSpPr>
        <p:spPr>
          <a:xfrm rot="0">
            <a:off x="4109083" y="2798803"/>
            <a:ext cx="1980923" cy="1544955"/>
          </a:xfrm>
          <a:prstGeom prst="rect">
            <a:avLst/>
          </a:prstGeom>
        </p:spPr>
        <p:txBody>
          <a:bodyPr anchor="t" rtlCol="false" tIns="0" lIns="0" bIns="0" rIns="0">
            <a:spAutoFit/>
          </a:bodyPr>
          <a:lstStyle/>
          <a:p>
            <a:pPr algn="l">
              <a:lnSpc>
                <a:spcPts val="1200"/>
              </a:lnSpc>
              <a:spcBef>
                <a:spcPct val="0"/>
              </a:spcBef>
            </a:pPr>
            <a:r>
              <a:rPr lang="en-US" b="true" sz="1200" spc="-31">
                <a:solidFill>
                  <a:srgbClr val="16423C"/>
                </a:solidFill>
                <a:latin typeface="Poppins Bold"/>
                <a:ea typeface="Poppins Bold"/>
                <a:cs typeface="Poppins Bold"/>
                <a:sym typeface="Poppins Bold"/>
              </a:rPr>
              <a:t>D. Black or Black British</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Black Caribbean</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Black African</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Any other Black</a:t>
            </a:r>
          </a:p>
          <a:p>
            <a:pPr algn="l">
              <a:lnSpc>
                <a:spcPts val="1200"/>
              </a:lnSpc>
              <a:spcBef>
                <a:spcPct val="0"/>
              </a:spcBef>
            </a:pPr>
            <a:r>
              <a:rPr lang="en-US" sz="1200" spc="-31">
                <a:solidFill>
                  <a:srgbClr val="16423C"/>
                </a:solidFill>
                <a:latin typeface="Poppins"/>
                <a:ea typeface="Poppins"/>
                <a:cs typeface="Poppins"/>
                <a:sym typeface="Poppins"/>
              </a:rPr>
              <a:t> background</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(please give details):</a:t>
            </a:r>
          </a:p>
        </p:txBody>
      </p:sp>
      <p:sp>
        <p:nvSpPr>
          <p:cNvPr name="TextBox 40" id="40"/>
          <p:cNvSpPr txBox="true"/>
          <p:nvPr/>
        </p:nvSpPr>
        <p:spPr>
          <a:xfrm rot="0">
            <a:off x="4109083" y="5414685"/>
            <a:ext cx="1900873" cy="1697355"/>
          </a:xfrm>
          <a:prstGeom prst="rect">
            <a:avLst/>
          </a:prstGeom>
        </p:spPr>
        <p:txBody>
          <a:bodyPr anchor="t" rtlCol="false" tIns="0" lIns="0" bIns="0" rIns="0">
            <a:spAutoFit/>
          </a:bodyPr>
          <a:lstStyle/>
          <a:p>
            <a:pPr algn="l">
              <a:lnSpc>
                <a:spcPts val="1200"/>
              </a:lnSpc>
              <a:spcBef>
                <a:spcPct val="0"/>
              </a:spcBef>
            </a:pPr>
            <a:r>
              <a:rPr lang="en-US" b="true" sz="1200" spc="-31">
                <a:solidFill>
                  <a:srgbClr val="16423C"/>
                </a:solidFill>
                <a:latin typeface="Poppins Bold"/>
                <a:ea typeface="Poppins Bold"/>
                <a:cs typeface="Poppins Bold"/>
                <a:sym typeface="Poppins Bold"/>
              </a:rPr>
              <a:t>E. Chinese or other ethnic </a:t>
            </a:r>
          </a:p>
          <a:p>
            <a:pPr algn="l">
              <a:lnSpc>
                <a:spcPts val="1200"/>
              </a:lnSpc>
              <a:spcBef>
                <a:spcPct val="0"/>
              </a:spcBef>
            </a:pPr>
            <a:r>
              <a:rPr lang="en-US" b="true" sz="1200" spc="-31">
                <a:solidFill>
                  <a:srgbClr val="16423C"/>
                </a:solidFill>
                <a:latin typeface="Poppins Bold"/>
                <a:ea typeface="Poppins Bold"/>
                <a:cs typeface="Poppins Bold"/>
                <a:sym typeface="Poppins Bold"/>
              </a:rPr>
              <a:t>group</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Chinese</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Vietnamese</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Any other ethnic </a:t>
            </a:r>
          </a:p>
          <a:p>
            <a:pPr algn="l">
              <a:lnSpc>
                <a:spcPts val="1200"/>
              </a:lnSpc>
              <a:spcBef>
                <a:spcPct val="0"/>
              </a:spcBef>
            </a:pPr>
            <a:r>
              <a:rPr lang="en-US" sz="1200" spc="-31">
                <a:solidFill>
                  <a:srgbClr val="16423C"/>
                </a:solidFill>
                <a:latin typeface="Poppins"/>
                <a:ea typeface="Poppins"/>
                <a:cs typeface="Poppins"/>
                <a:sym typeface="Poppins"/>
              </a:rPr>
              <a:t>background</a:t>
            </a:r>
          </a:p>
          <a:p>
            <a:pPr algn="l">
              <a:lnSpc>
                <a:spcPts val="1200"/>
              </a:lnSpc>
              <a:spcBef>
                <a:spcPct val="0"/>
              </a:spcBef>
            </a:pPr>
          </a:p>
          <a:p>
            <a:pPr algn="l">
              <a:lnSpc>
                <a:spcPts val="1200"/>
              </a:lnSpc>
              <a:spcBef>
                <a:spcPct val="0"/>
              </a:spcBef>
            </a:pPr>
            <a:r>
              <a:rPr lang="en-US" sz="1200" spc="-31">
                <a:solidFill>
                  <a:srgbClr val="16423C"/>
                </a:solidFill>
                <a:latin typeface="Poppins"/>
                <a:ea typeface="Poppins"/>
                <a:cs typeface="Poppins"/>
                <a:sym typeface="Poppins"/>
              </a:rPr>
              <a:t>(please give details):</a:t>
            </a:r>
          </a:p>
        </p:txBody>
      </p:sp>
      <p:sp>
        <p:nvSpPr>
          <p:cNvPr name="TextBox 41" id="41"/>
          <p:cNvSpPr txBox="true"/>
          <p:nvPr/>
        </p:nvSpPr>
        <p:spPr>
          <a:xfrm rot="0">
            <a:off x="4131069" y="7936955"/>
            <a:ext cx="1847612" cy="325755"/>
          </a:xfrm>
          <a:prstGeom prst="rect">
            <a:avLst/>
          </a:prstGeom>
        </p:spPr>
        <p:txBody>
          <a:bodyPr anchor="t" rtlCol="false" tIns="0" lIns="0" bIns="0" rIns="0">
            <a:spAutoFit/>
          </a:bodyPr>
          <a:lstStyle/>
          <a:p>
            <a:pPr algn="ctr">
              <a:lnSpc>
                <a:spcPts val="1200"/>
              </a:lnSpc>
              <a:spcBef>
                <a:spcPct val="0"/>
              </a:spcBef>
            </a:pPr>
            <a:r>
              <a:rPr lang="en-US" b="true" sz="1200" spc="-31">
                <a:solidFill>
                  <a:srgbClr val="16423C"/>
                </a:solidFill>
                <a:latin typeface="Poppins Bold"/>
                <a:ea typeface="Poppins Bold"/>
                <a:cs typeface="Poppins Bold"/>
                <a:sym typeface="Poppins Bold"/>
              </a:rPr>
              <a:t>F. I do not wish to provide</a:t>
            </a:r>
          </a:p>
          <a:p>
            <a:pPr algn="l">
              <a:lnSpc>
                <a:spcPts val="1200"/>
              </a:lnSpc>
              <a:spcBef>
                <a:spcPct val="0"/>
              </a:spcBef>
            </a:pPr>
            <a:r>
              <a:rPr lang="en-US" b="true" sz="1200" spc="-31">
                <a:solidFill>
                  <a:srgbClr val="16423C"/>
                </a:solidFill>
                <a:latin typeface="Poppins Bold"/>
                <a:ea typeface="Poppins Bold"/>
                <a:cs typeface="Poppins Bold"/>
                <a:sym typeface="Poppins Bold"/>
              </a:rPr>
              <a:t> this information</a:t>
            </a:r>
          </a:p>
        </p:txBody>
      </p:sp>
      <p:sp>
        <p:nvSpPr>
          <p:cNvPr name="Freeform 42" id="42"/>
          <p:cNvSpPr/>
          <p:nvPr/>
        </p:nvSpPr>
        <p:spPr>
          <a:xfrm flipH="false" flipV="false" rot="0">
            <a:off x="2865478" y="3552822"/>
            <a:ext cx="324026" cy="324026"/>
          </a:xfrm>
          <a:custGeom>
            <a:avLst/>
            <a:gdLst/>
            <a:ahLst/>
            <a:cxnLst/>
            <a:rect r="r" b="b" t="t" l="l"/>
            <a:pathLst>
              <a:path h="324026" w="324026">
                <a:moveTo>
                  <a:pt x="0" y="0"/>
                </a:moveTo>
                <a:lnTo>
                  <a:pt x="324026" y="0"/>
                </a:lnTo>
                <a:lnTo>
                  <a:pt x="324026" y="324026"/>
                </a:lnTo>
                <a:lnTo>
                  <a:pt x="0" y="3240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3" id="43"/>
          <p:cNvSpPr/>
          <p:nvPr/>
        </p:nvSpPr>
        <p:spPr>
          <a:xfrm flipH="false" flipV="false" rot="0">
            <a:off x="2865478" y="3943523"/>
            <a:ext cx="324026" cy="324026"/>
          </a:xfrm>
          <a:custGeom>
            <a:avLst/>
            <a:gdLst/>
            <a:ahLst/>
            <a:cxnLst/>
            <a:rect r="r" b="b" t="t" l="l"/>
            <a:pathLst>
              <a:path h="324026" w="324026">
                <a:moveTo>
                  <a:pt x="0" y="0"/>
                </a:moveTo>
                <a:lnTo>
                  <a:pt x="324026" y="0"/>
                </a:lnTo>
                <a:lnTo>
                  <a:pt x="324026" y="324026"/>
                </a:lnTo>
                <a:lnTo>
                  <a:pt x="0" y="3240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4" id="44"/>
          <p:cNvSpPr/>
          <p:nvPr/>
        </p:nvSpPr>
        <p:spPr>
          <a:xfrm flipH="false" flipV="false" rot="0">
            <a:off x="6009956" y="3162120"/>
            <a:ext cx="324026" cy="324026"/>
          </a:xfrm>
          <a:custGeom>
            <a:avLst/>
            <a:gdLst/>
            <a:ahLst/>
            <a:cxnLst/>
            <a:rect r="r" b="b" t="t" l="l"/>
            <a:pathLst>
              <a:path h="324026" w="324026">
                <a:moveTo>
                  <a:pt x="0" y="0"/>
                </a:moveTo>
                <a:lnTo>
                  <a:pt x="324026" y="0"/>
                </a:lnTo>
                <a:lnTo>
                  <a:pt x="324026" y="324027"/>
                </a:lnTo>
                <a:lnTo>
                  <a:pt x="0" y="32402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5" id="45"/>
          <p:cNvSpPr/>
          <p:nvPr/>
        </p:nvSpPr>
        <p:spPr>
          <a:xfrm flipH="false" flipV="false" rot="0">
            <a:off x="6009956" y="3552822"/>
            <a:ext cx="324026" cy="324026"/>
          </a:xfrm>
          <a:custGeom>
            <a:avLst/>
            <a:gdLst/>
            <a:ahLst/>
            <a:cxnLst/>
            <a:rect r="r" b="b" t="t" l="l"/>
            <a:pathLst>
              <a:path h="324026" w="324026">
                <a:moveTo>
                  <a:pt x="0" y="0"/>
                </a:moveTo>
                <a:lnTo>
                  <a:pt x="324026" y="0"/>
                </a:lnTo>
                <a:lnTo>
                  <a:pt x="324026" y="324026"/>
                </a:lnTo>
                <a:lnTo>
                  <a:pt x="0" y="3240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6" id="46"/>
          <p:cNvSpPr/>
          <p:nvPr/>
        </p:nvSpPr>
        <p:spPr>
          <a:xfrm flipH="false" flipV="false" rot="0">
            <a:off x="6009956" y="3943523"/>
            <a:ext cx="324026" cy="324026"/>
          </a:xfrm>
          <a:custGeom>
            <a:avLst/>
            <a:gdLst/>
            <a:ahLst/>
            <a:cxnLst/>
            <a:rect r="r" b="b" t="t" l="l"/>
            <a:pathLst>
              <a:path h="324026" w="324026">
                <a:moveTo>
                  <a:pt x="0" y="0"/>
                </a:moveTo>
                <a:lnTo>
                  <a:pt x="324026" y="0"/>
                </a:lnTo>
                <a:lnTo>
                  <a:pt x="324026" y="324026"/>
                </a:lnTo>
                <a:lnTo>
                  <a:pt x="0" y="3240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7" id="47"/>
          <p:cNvSpPr/>
          <p:nvPr/>
        </p:nvSpPr>
        <p:spPr>
          <a:xfrm flipH="false" flipV="false" rot="0">
            <a:off x="2913382" y="5613507"/>
            <a:ext cx="324026" cy="324026"/>
          </a:xfrm>
          <a:custGeom>
            <a:avLst/>
            <a:gdLst/>
            <a:ahLst/>
            <a:cxnLst/>
            <a:rect r="r" b="b" t="t" l="l"/>
            <a:pathLst>
              <a:path h="324026" w="324026">
                <a:moveTo>
                  <a:pt x="0" y="0"/>
                </a:moveTo>
                <a:lnTo>
                  <a:pt x="324026" y="0"/>
                </a:lnTo>
                <a:lnTo>
                  <a:pt x="324026" y="324026"/>
                </a:lnTo>
                <a:lnTo>
                  <a:pt x="0" y="3240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8" id="48"/>
          <p:cNvSpPr/>
          <p:nvPr/>
        </p:nvSpPr>
        <p:spPr>
          <a:xfrm flipH="false" flipV="false" rot="0">
            <a:off x="2913382" y="6004208"/>
            <a:ext cx="324026" cy="324026"/>
          </a:xfrm>
          <a:custGeom>
            <a:avLst/>
            <a:gdLst/>
            <a:ahLst/>
            <a:cxnLst/>
            <a:rect r="r" b="b" t="t" l="l"/>
            <a:pathLst>
              <a:path h="324026" w="324026">
                <a:moveTo>
                  <a:pt x="0" y="0"/>
                </a:moveTo>
                <a:lnTo>
                  <a:pt x="324026" y="0"/>
                </a:lnTo>
                <a:lnTo>
                  <a:pt x="324026" y="324026"/>
                </a:lnTo>
                <a:lnTo>
                  <a:pt x="0" y="3240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9" id="49"/>
          <p:cNvSpPr/>
          <p:nvPr/>
        </p:nvSpPr>
        <p:spPr>
          <a:xfrm flipH="false" flipV="false" rot="0">
            <a:off x="2913382" y="6394909"/>
            <a:ext cx="324026" cy="324026"/>
          </a:xfrm>
          <a:custGeom>
            <a:avLst/>
            <a:gdLst/>
            <a:ahLst/>
            <a:cxnLst/>
            <a:rect r="r" b="b" t="t" l="l"/>
            <a:pathLst>
              <a:path h="324026" w="324026">
                <a:moveTo>
                  <a:pt x="0" y="0"/>
                </a:moveTo>
                <a:lnTo>
                  <a:pt x="324026" y="0"/>
                </a:lnTo>
                <a:lnTo>
                  <a:pt x="324026" y="324027"/>
                </a:lnTo>
                <a:lnTo>
                  <a:pt x="0" y="32402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0" id="50"/>
          <p:cNvSpPr/>
          <p:nvPr/>
        </p:nvSpPr>
        <p:spPr>
          <a:xfrm flipH="false" flipV="false" rot="0">
            <a:off x="5983326" y="5739088"/>
            <a:ext cx="324026" cy="324026"/>
          </a:xfrm>
          <a:custGeom>
            <a:avLst/>
            <a:gdLst/>
            <a:ahLst/>
            <a:cxnLst/>
            <a:rect r="r" b="b" t="t" l="l"/>
            <a:pathLst>
              <a:path h="324026" w="324026">
                <a:moveTo>
                  <a:pt x="0" y="0"/>
                </a:moveTo>
                <a:lnTo>
                  <a:pt x="324026" y="0"/>
                </a:lnTo>
                <a:lnTo>
                  <a:pt x="324026" y="324026"/>
                </a:lnTo>
                <a:lnTo>
                  <a:pt x="0" y="3240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1" id="51"/>
          <p:cNvSpPr/>
          <p:nvPr/>
        </p:nvSpPr>
        <p:spPr>
          <a:xfrm flipH="false" flipV="false" rot="0">
            <a:off x="5983326" y="6096587"/>
            <a:ext cx="324026" cy="324026"/>
          </a:xfrm>
          <a:custGeom>
            <a:avLst/>
            <a:gdLst/>
            <a:ahLst/>
            <a:cxnLst/>
            <a:rect r="r" b="b" t="t" l="l"/>
            <a:pathLst>
              <a:path h="324026" w="324026">
                <a:moveTo>
                  <a:pt x="0" y="0"/>
                </a:moveTo>
                <a:lnTo>
                  <a:pt x="324026" y="0"/>
                </a:lnTo>
                <a:lnTo>
                  <a:pt x="324026" y="324027"/>
                </a:lnTo>
                <a:lnTo>
                  <a:pt x="0" y="32402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2" id="52"/>
          <p:cNvSpPr/>
          <p:nvPr/>
        </p:nvSpPr>
        <p:spPr>
          <a:xfrm flipH="false" flipV="false" rot="0">
            <a:off x="5978681" y="6487289"/>
            <a:ext cx="324026" cy="324026"/>
          </a:xfrm>
          <a:custGeom>
            <a:avLst/>
            <a:gdLst/>
            <a:ahLst/>
            <a:cxnLst/>
            <a:rect r="r" b="b" t="t" l="l"/>
            <a:pathLst>
              <a:path h="324026" w="324026">
                <a:moveTo>
                  <a:pt x="0" y="0"/>
                </a:moveTo>
                <a:lnTo>
                  <a:pt x="324026" y="0"/>
                </a:lnTo>
                <a:lnTo>
                  <a:pt x="324026" y="324026"/>
                </a:lnTo>
                <a:lnTo>
                  <a:pt x="0" y="3240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3" id="53"/>
          <p:cNvSpPr/>
          <p:nvPr/>
        </p:nvSpPr>
        <p:spPr>
          <a:xfrm flipH="false" flipV="false" rot="0">
            <a:off x="2865478" y="8029807"/>
            <a:ext cx="324026" cy="324026"/>
          </a:xfrm>
          <a:custGeom>
            <a:avLst/>
            <a:gdLst/>
            <a:ahLst/>
            <a:cxnLst/>
            <a:rect r="r" b="b" t="t" l="l"/>
            <a:pathLst>
              <a:path h="324026" w="324026">
                <a:moveTo>
                  <a:pt x="0" y="0"/>
                </a:moveTo>
                <a:lnTo>
                  <a:pt x="324026" y="0"/>
                </a:lnTo>
                <a:lnTo>
                  <a:pt x="324026" y="324027"/>
                </a:lnTo>
                <a:lnTo>
                  <a:pt x="0" y="32402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4" id="54"/>
          <p:cNvSpPr/>
          <p:nvPr/>
        </p:nvSpPr>
        <p:spPr>
          <a:xfrm flipH="false" flipV="false" rot="0">
            <a:off x="2865478" y="8420509"/>
            <a:ext cx="324026" cy="324026"/>
          </a:xfrm>
          <a:custGeom>
            <a:avLst/>
            <a:gdLst/>
            <a:ahLst/>
            <a:cxnLst/>
            <a:rect r="r" b="b" t="t" l="l"/>
            <a:pathLst>
              <a:path h="324026" w="324026">
                <a:moveTo>
                  <a:pt x="0" y="0"/>
                </a:moveTo>
                <a:lnTo>
                  <a:pt x="324026" y="0"/>
                </a:lnTo>
                <a:lnTo>
                  <a:pt x="324026" y="324026"/>
                </a:lnTo>
                <a:lnTo>
                  <a:pt x="0" y="3240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5" id="55"/>
          <p:cNvSpPr/>
          <p:nvPr/>
        </p:nvSpPr>
        <p:spPr>
          <a:xfrm flipH="false" flipV="false" rot="0">
            <a:off x="2865478" y="8811210"/>
            <a:ext cx="324026" cy="324026"/>
          </a:xfrm>
          <a:custGeom>
            <a:avLst/>
            <a:gdLst/>
            <a:ahLst/>
            <a:cxnLst/>
            <a:rect r="r" b="b" t="t" l="l"/>
            <a:pathLst>
              <a:path h="324026" w="324026">
                <a:moveTo>
                  <a:pt x="0" y="0"/>
                </a:moveTo>
                <a:lnTo>
                  <a:pt x="324026" y="0"/>
                </a:lnTo>
                <a:lnTo>
                  <a:pt x="324026" y="324026"/>
                </a:lnTo>
                <a:lnTo>
                  <a:pt x="0" y="3240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6" id="56"/>
          <p:cNvSpPr/>
          <p:nvPr/>
        </p:nvSpPr>
        <p:spPr>
          <a:xfrm flipH="false" flipV="false" rot="0">
            <a:off x="5685930" y="8194130"/>
            <a:ext cx="324026" cy="324026"/>
          </a:xfrm>
          <a:custGeom>
            <a:avLst/>
            <a:gdLst/>
            <a:ahLst/>
            <a:cxnLst/>
            <a:rect r="r" b="b" t="t" l="l"/>
            <a:pathLst>
              <a:path h="324026" w="324026">
                <a:moveTo>
                  <a:pt x="0" y="0"/>
                </a:moveTo>
                <a:lnTo>
                  <a:pt x="324026" y="0"/>
                </a:lnTo>
                <a:lnTo>
                  <a:pt x="324026" y="324026"/>
                </a:lnTo>
                <a:lnTo>
                  <a:pt x="0" y="32402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DAGgG45RPsw</dc:identifier>
  <dcterms:modified xsi:type="dcterms:W3CDTF">2011-08-01T06:04:30Z</dcterms:modified>
  <cp:revision>1</cp:revision>
  <dc:title>Copy of Canopy Job Application</dc:title>
</cp:coreProperties>
</file>